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258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A552591-2D9B-8940-A0CE-F01C2EE782DF}" v="135" dt="2024-12-08T23:32:26.862"/>
  </p1510:revLst>
</p1510:revInfo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00" autoAdjust="0"/>
    <p:restoredTop sz="95291" autoAdjust="0"/>
  </p:normalViewPr>
  <p:slideViewPr>
    <p:cSldViewPr snapToGrid="0">
      <p:cViewPr varScale="1">
        <p:scale>
          <a:sx n="110" d="100"/>
          <a:sy n="110" d="100"/>
        </p:scale>
        <p:origin x="480" y="176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68" d="100"/>
          <a:sy n="68" d="100"/>
        </p:scale>
        <p:origin x="2808" y="5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E08F2E-5F06-4CE2-A139-452A1382A6F0}" type="datetimeFigureOut">
              <a:rPr lang="en-US"/>
              <a:t>12/8/24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28588A-5C4E-401A-AECC-B6F63A9DE965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5997978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4C5DC6-1594-414D-9341-ABA08739246C}" type="datetimeFigureOut">
              <a:rPr lang="en-US"/>
              <a:t>12/8/24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542409-6A04-4DC6-AC3A-D3758287A8F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411505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542409-6A04-4DC6-AC3A-D3758287A8F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8298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600200" y="0"/>
            <a:ext cx="5029200" cy="59436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777" y="3019706"/>
            <a:ext cx="4846320" cy="238760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777" y="5381894"/>
            <a:ext cx="4846320" cy="448056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  <p:pic>
        <p:nvPicPr>
          <p:cNvPr id="8" name="Picture 7" descr="Puffy white clouds in deep blue sky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2057400"/>
            <a:ext cx="1490472" cy="3886200"/>
          </a:xfrm>
          <a:prstGeom prst="rect">
            <a:avLst/>
          </a:prstGeom>
        </p:spPr>
      </p:pic>
      <p:pic>
        <p:nvPicPr>
          <p:cNvPr id="10" name="Picture 9" descr="Closeup of plant shoot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39128" y="2057400"/>
            <a:ext cx="2060767" cy="3886200"/>
          </a:xfrm>
          <a:prstGeom prst="rect">
            <a:avLst/>
          </a:prstGeom>
        </p:spPr>
      </p:pic>
      <p:pic>
        <p:nvPicPr>
          <p:cNvPr id="11" name="Picture 10" descr="Waves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09623" y="2057400"/>
            <a:ext cx="3282696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731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8D479-8942-46E8-A226-A4E01F7A105C}" type="slidenum">
              <a:rPr/>
              <a:t>‹#›</a:t>
            </a:fld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55A74-0919-413E-865C-E0E8D1722ED7}" type="datetime1">
              <a:rPr lang="en-US" smtClean="0"/>
              <a:pPr/>
              <a:t>12/8/24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Add a footer</a:t>
            </a:r>
          </a:p>
        </p:txBody>
      </p:sp>
    </p:spTree>
    <p:extLst>
      <p:ext uri="{BB962C8B-B14F-4D97-AF65-F5344CB8AC3E}">
        <p14:creationId xmlns:p14="http://schemas.microsoft.com/office/powerpoint/2010/main" val="720709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190500"/>
            <a:ext cx="2057400" cy="5986463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90500"/>
            <a:ext cx="7734300" cy="5986463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8D479-8942-46E8-A226-A4E01F7A105C}" type="slidenum">
              <a:rPr/>
              <a:t>‹#›</a:t>
            </a:fld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BFE46A-5893-4F80-829A-F37AF8AAC03B}" type="datetime1">
              <a:rPr lang="en-US" smtClean="0"/>
              <a:pPr/>
              <a:t>12/8/24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Add a footer</a:t>
            </a:r>
          </a:p>
        </p:txBody>
      </p:sp>
    </p:spTree>
    <p:extLst>
      <p:ext uri="{BB962C8B-B14F-4D97-AF65-F5344CB8AC3E}">
        <p14:creationId xmlns:p14="http://schemas.microsoft.com/office/powerpoint/2010/main" val="1021014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8D479-8942-46E8-A226-A4E01F7A105C}" type="slidenum">
              <a:rPr/>
              <a:t>‹#›</a:t>
            </a:fld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1B487-36FD-4CED-B07A-1A81FC6540B1}" type="datetime1">
              <a:rPr lang="en-US" smtClean="0"/>
              <a:pPr/>
              <a:t>12/8/24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Add a footer</a:t>
            </a:r>
          </a:p>
        </p:txBody>
      </p:sp>
    </p:spTree>
    <p:extLst>
      <p:ext uri="{BB962C8B-B14F-4D97-AF65-F5344CB8AC3E}">
        <p14:creationId xmlns:p14="http://schemas.microsoft.com/office/powerpoint/2010/main" val="3405116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00199" y="2059146"/>
            <a:ext cx="7199696" cy="3886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777" y="2263913"/>
            <a:ext cx="6949440" cy="3143393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777" y="5381893"/>
            <a:ext cx="6949440" cy="449523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pic>
        <p:nvPicPr>
          <p:cNvPr id="11" name="Picture 10" descr="Closeup of green plants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2059146"/>
            <a:ext cx="1490472" cy="3886200"/>
          </a:xfrm>
          <a:prstGeom prst="rect">
            <a:avLst/>
          </a:prstGeom>
        </p:spPr>
      </p:pic>
      <p:pic>
        <p:nvPicPr>
          <p:cNvPr id="9" name="Picture 8" descr="Waves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09623" y="2059146"/>
            <a:ext cx="3282696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894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3768">
          <p15:clr>
            <a:srgbClr val="FDE53C"/>
          </p15:clr>
        </p15:guide>
        <p15:guide id="2" orient="horz" pos="1296">
          <p15:clr>
            <a:srgbClr val="FDE53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09700" y="1556281"/>
            <a:ext cx="4610099" cy="4620682"/>
          </a:xfrm>
        </p:spPr>
        <p:txBody>
          <a:bodyPr/>
          <a:lstStyle>
            <a:lvl1pPr>
              <a:defRPr sz="22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556281"/>
            <a:ext cx="4609775" cy="4620682"/>
          </a:xfrm>
        </p:spPr>
        <p:txBody>
          <a:bodyPr/>
          <a:lstStyle>
            <a:lvl1pPr>
              <a:defRPr sz="22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8D479-8942-46E8-A226-A4E01F7A105C}" type="slidenum">
              <a:rPr/>
              <a:t>‹#›</a:t>
            </a:fld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66BA0-BF77-43AC-894A-20AD8220B887}" type="datetime1">
              <a:rPr lang="en-US" smtClean="0"/>
              <a:pPr/>
              <a:t>12/8/24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Add a footer</a:t>
            </a:r>
          </a:p>
        </p:txBody>
      </p:sp>
    </p:spTree>
    <p:extLst>
      <p:ext uri="{BB962C8B-B14F-4D97-AF65-F5344CB8AC3E}">
        <p14:creationId xmlns:p14="http://schemas.microsoft.com/office/powerpoint/2010/main" val="2781687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09699" y="1554480"/>
            <a:ext cx="4608576" cy="823912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09699" y="2434147"/>
            <a:ext cx="4608576" cy="3811271"/>
          </a:xfrm>
        </p:spPr>
        <p:txBody>
          <a:bodyPr/>
          <a:lstStyle>
            <a:lvl1pPr>
              <a:defRPr sz="22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554480"/>
            <a:ext cx="4610100" cy="823912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434147"/>
            <a:ext cx="4610100" cy="3811271"/>
          </a:xfrm>
        </p:spPr>
        <p:txBody>
          <a:bodyPr/>
          <a:lstStyle>
            <a:lvl1pPr>
              <a:defRPr sz="22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8D479-8942-46E8-A226-A4E01F7A105C}" type="slidenum">
              <a:rPr/>
              <a:t>‹#›</a:t>
            </a:fld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C81B4D-F060-418E-A958-B2BDC1A258F8}" type="datetime1">
              <a:rPr lang="en-US" smtClean="0"/>
              <a:pPr/>
              <a:t>12/8/24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Add a footer</a:t>
            </a:r>
          </a:p>
        </p:txBody>
      </p:sp>
    </p:spTree>
    <p:extLst>
      <p:ext uri="{BB962C8B-B14F-4D97-AF65-F5344CB8AC3E}">
        <p14:creationId xmlns:p14="http://schemas.microsoft.com/office/powerpoint/2010/main" val="2827180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8D479-8942-46E8-A226-A4E01F7A105C}" type="slidenum">
              <a:rPr/>
              <a:t>‹#›</a:t>
            </a:fld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86AC23-C97B-41FB-9B89-C7FE0FB631CA}" type="datetime1">
              <a:rPr lang="en-US" smtClean="0"/>
              <a:pPr/>
              <a:t>12/8/24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Add a footer</a:t>
            </a:r>
          </a:p>
        </p:txBody>
      </p:sp>
    </p:spTree>
    <p:extLst>
      <p:ext uri="{BB962C8B-B14F-4D97-AF65-F5344CB8AC3E}">
        <p14:creationId xmlns:p14="http://schemas.microsoft.com/office/powerpoint/2010/main" val="2465877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8D479-8942-46E8-A226-A4E01F7A105C}" type="slidenum">
              <a:rPr/>
              <a:t>‹#›</a:t>
            </a:fld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1B9673-AC7F-4F1F-84E4-F0E5EAAE106D}" type="datetime1">
              <a:rPr lang="en-US" smtClean="0"/>
              <a:pPr/>
              <a:t>12/8/24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Add a footer</a:t>
            </a:r>
          </a:p>
        </p:txBody>
      </p:sp>
    </p:spTree>
    <p:extLst>
      <p:ext uri="{BB962C8B-B14F-4D97-AF65-F5344CB8AC3E}">
        <p14:creationId xmlns:p14="http://schemas.microsoft.com/office/powerpoint/2010/main" val="1107393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82434" y="919616"/>
            <a:ext cx="4155622" cy="25328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09699" y="915923"/>
            <a:ext cx="5216979" cy="5065776"/>
          </a:xfrm>
        </p:spPr>
        <p:txBody>
          <a:bodyPr/>
          <a:lstStyle>
            <a:lvl1pPr>
              <a:defRPr sz="22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82434" y="3502152"/>
            <a:ext cx="4155622" cy="2479548"/>
          </a:xfrm>
        </p:spPr>
        <p:txBody>
          <a:bodyPr>
            <a:normAutofit/>
          </a:bodyPr>
          <a:lstStyle>
            <a:lvl1pPr marL="0" indent="0">
              <a:spcBef>
                <a:spcPts val="9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8D479-8942-46E8-A226-A4E01F7A105C}" type="slidenum">
              <a:rPr/>
              <a:t>‹#›</a:t>
            </a:fld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2A3310-D664-4933-9402-AB5DB0887727}" type="datetime1">
              <a:rPr lang="en-US" smtClean="0"/>
              <a:pPr/>
              <a:t>12/8/24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Add a footer</a:t>
            </a:r>
          </a:p>
        </p:txBody>
      </p:sp>
    </p:spTree>
    <p:extLst>
      <p:ext uri="{BB962C8B-B14F-4D97-AF65-F5344CB8AC3E}">
        <p14:creationId xmlns:p14="http://schemas.microsoft.com/office/powerpoint/2010/main" val="3023549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82435" y="919616"/>
            <a:ext cx="4155622" cy="25328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dirty="0"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0" y="915923"/>
            <a:ext cx="6626677" cy="5065776"/>
          </a:xfrm>
        </p:spPr>
        <p:txBody>
          <a:bodyPr tIns="1371600">
            <a:normAutofit/>
          </a:bodyPr>
          <a:lstStyle>
            <a:lvl1pPr marL="0" indent="0" algn="ctr">
              <a:spcBef>
                <a:spcPts val="0"/>
              </a:spcBef>
              <a:buNone/>
              <a:defRPr sz="2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82435" y="3502152"/>
            <a:ext cx="4155622" cy="2479547"/>
          </a:xfrm>
        </p:spPr>
        <p:txBody>
          <a:bodyPr>
            <a:normAutofit/>
          </a:bodyPr>
          <a:lstStyle>
            <a:lvl1pPr marL="0" indent="0">
              <a:spcBef>
                <a:spcPts val="9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8D479-8942-46E8-A226-A4E01F7A105C}" type="slidenum">
              <a:rPr/>
              <a:t>‹#›</a:t>
            </a:fld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447A63-5E3D-469C-A0D1-119323F4F95E}" type="datetime1">
              <a:rPr lang="en-US" smtClean="0"/>
              <a:pPr/>
              <a:t>12/8/24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Add a footer</a:t>
            </a:r>
          </a:p>
        </p:txBody>
      </p:sp>
    </p:spTree>
    <p:extLst>
      <p:ext uri="{BB962C8B-B14F-4D97-AF65-F5344CB8AC3E}">
        <p14:creationId xmlns:p14="http://schemas.microsoft.com/office/powerpoint/2010/main" val="216422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6629400"/>
            <a:ext cx="1499616" cy="228600"/>
          </a:xfrm>
          <a:prstGeom prst="rect">
            <a:avLst/>
          </a:prstGeom>
          <a:gradFill>
            <a:gsLst>
              <a:gs pos="0">
                <a:schemeClr val="accent1">
                  <a:lumMod val="15000"/>
                  <a:lumOff val="85000"/>
                </a:schemeClr>
              </a:gs>
              <a:gs pos="100000">
                <a:schemeClr val="accent1">
                  <a:lumMod val="15000"/>
                  <a:lumOff val="8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1" name="Rectangle 10"/>
          <p:cNvSpPr/>
          <p:nvPr/>
        </p:nvSpPr>
        <p:spPr>
          <a:xfrm>
            <a:off x="1609344" y="6629400"/>
            <a:ext cx="10582656" cy="228600"/>
          </a:xfrm>
          <a:prstGeom prst="rect">
            <a:avLst/>
          </a:prstGeom>
          <a:gradFill>
            <a:gsLst>
              <a:gs pos="0">
                <a:schemeClr val="accent1">
                  <a:lumMod val="35000"/>
                  <a:lumOff val="65000"/>
                </a:schemeClr>
              </a:gs>
              <a:gs pos="100000">
                <a:schemeClr val="accent1">
                  <a:lumMod val="35000"/>
                  <a:lumOff val="6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10026" y="276087"/>
            <a:ext cx="9371949" cy="118356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GB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10027" y="1566001"/>
            <a:ext cx="9371948" cy="46206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6629400"/>
            <a:ext cx="410402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9CD8D479-8942-46E8-A226-A4E01F7A105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3403" y="6629400"/>
            <a:ext cx="1000662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1E56E745-E731-42F7-BC46-83DD513FC98F}" type="datetime1">
              <a:rPr lang="en-US" smtClean="0"/>
              <a:pPr/>
              <a:t>12/8/24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37716" y="6629400"/>
            <a:ext cx="9144259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60464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txStyles>
    <p:titleStyle>
      <a:lvl1pPr algn="l" defTabSz="914400" rtl="0" eaLnBrk="1" latinLnBrk="0" hangingPunct="1">
        <a:spcBef>
          <a:spcPct val="0"/>
        </a:spcBef>
        <a:buNone/>
        <a:defRPr sz="3400" kern="120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10312" indent="-210312" algn="l" defTabSz="914400" rtl="0" eaLnBrk="1" latinLnBrk="0" hangingPunct="1">
        <a:lnSpc>
          <a:spcPct val="90000"/>
        </a:lnSpc>
        <a:spcBef>
          <a:spcPts val="11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38912" indent="-155448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76656" indent="-155448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05256" indent="-155448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33856" indent="-155448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362456" indent="-155448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591056" indent="-155448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819656" indent="-155448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048256" indent="-155448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https://files.oaiusercontent.com/file-VUCP9AZPwnai4KVvZh8CWL?se=2024-12-02T05%3A13%3A55Z&amp;sp=r&amp;sv=2024-08-04&amp;sr=b&amp;rscc=max-age%3D299%2C%20immutable%2C%20private&amp;rscd=attachment%3B%20filename%3D775c9c5b-293a-486f-8cb0-87385b14b190&amp;sig=JNz1hW6kqCRgTylYbPUWqu4Otl3sYq7yXspomAIU1O0%3D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5" Type="http://schemas.openxmlformats.org/officeDocument/2006/relationships/image" Target="https://files.oaiusercontent.com/file-YGakMwSbcphcifTEnktjtu?se=2024-12-08T21%3A10%3A07Z&amp;sp=r&amp;sv=2024-08-04&amp;sr=b&amp;rscc=max-age%3D299%2C%20immutable%2C%20private&amp;rscd=attachment%3B%20filename%3Dac1ef116-40e4-4561-badf-a3b23c7beb80&amp;sig=ruDNpvgtJC24EpEDklQw3Dg2juIU6VZbiIkNZdjE3uo%3D" TargetMode="Externa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4" Type="http://schemas.openxmlformats.org/officeDocument/2006/relationships/image" Target="https://files.oaiusercontent.com/file-FjLoNMCkAgWysDTN9b4FR1?se=2024-12-08T21%3A34%3A09Z&amp;sp=r&amp;sv=2024-08-04&amp;sr=b&amp;rscc=max-age%3D299%2C%20immutable%2C%20private&amp;rscd=attachment%3B%20filename%3D2d418251-2ffb-40d1-8fb2-857b38333e84&amp;sig=B3uh4FdbpkTACcQa7GtK4h%2B%2BHxJKNQOeV9RfO6UfTNE%3D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https://files.oaiusercontent.com/file-D9wmvezaP4Nzp22PHWcXgb?se=2024-12-08T19%3A22%3A05Z&amp;sp=r&amp;sv=2024-08-04&amp;sr=b&amp;rscc=max-age%3D299%2C%20immutable%2C%20private&amp;rscd=attachment%3B%20filename%3D9081c708-d7ea-4c4f-8fd4-ef4af86b1649&amp;sig=OFfXj6AUgcFV8UGucTsHxmX/Y86eztT06zOsls0mF/Y%3D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https://files.oaiusercontent.com/file-2MKw4Wj1bJKbXchUzg229p?se=2024-12-08T22%3A31%3A09Z&amp;sp=r&amp;sv=2024-08-04&amp;sr=b&amp;rscc=max-age%3D299%2C%20immutable%2C%20private&amp;rscd=attachment%3B%20filename%3Dd72b6a31-cb01-4866-9fd0-3fc3069ab6e7&amp;sig=piQDB0Huktoig/ZZKEAZ8v27tn4vqw1LB6n4SQALlZc%3D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https://files.oaiusercontent.com/file-FjLoNMCkAgWysDTN9b4FR1?se=2024-12-08T21%3A34%3A09Z&amp;sp=r&amp;sv=2024-08-04&amp;sr=b&amp;rscc=max-age%3D299%2C%20immutable%2C%20private&amp;rscd=attachment%3B%20filename%3D2d418251-2ffb-40d1-8fb2-857b38333e84&amp;sig=B3uh4FdbpkTACcQa7GtK4h%2B%2BHxJKNQOeV9RfO6UfTNE%3D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5" Type="http://schemas.openxmlformats.org/officeDocument/2006/relationships/image" Target="https://files.oaiusercontent.com/file-PKNiBs6UeboDhBKmNbBtdL?se=2024-12-02T05%3A59%3A46Z&amp;sp=r&amp;sv=2024-08-04&amp;sr=b&amp;rscc=max-age%3D299%2C%20immutable%2C%20private&amp;rscd=attachment%3B%20filename%3D59cc97c3-5ed1-4d45-876f-5d49fccfdb54&amp;sig=2GUb6gRDOmkWXvgIL8TljxgvrCFj6Mqzew%2B2qgAIegw%3D" TargetMode="Externa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https://files.oaiusercontent.com/file-JFGMvQUhrn8u2JzEaD8qJ8?se=2024-12-08T21%3A24%3A51Z&amp;sp=r&amp;sv=2024-08-04&amp;sr=b&amp;rscc=max-age%3D299%2C%20immutable%2C%20private&amp;rscd=attachment%3B%20filename%3D4456816e-3f19-4ed0-b339-dbb34f271322&amp;sig=lV168UD9SKJKShHfe7A6/gBUrRKQz4wpIgZI63RYDew%3D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https://files.oaiusercontent.com/file-8FHrrETJjHBFAwuxLwyMRu?se=2024-12-08T20%3A20%3A47Z&amp;sp=r&amp;sv=2024-08-04&amp;sr=b&amp;rscc=max-age%3D299%2C%20immutable%2C%20private&amp;rscd=attachment%3B%20filename%3Da093fa33-0468-46a5-87d2-5ba0d9480851&amp;sig=UopdNSHGyuNbzLgW2krTNDM3RCPp1cYgGfh%2B9xqVqIQ%3D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5" Type="http://schemas.openxmlformats.org/officeDocument/2006/relationships/image" Target="https://files.oaiusercontent.com/file-Mxv4BZpz81xGLfGLHU5Tst?se=2024-12-08T20%3A27%3A19Z&amp;sp=r&amp;sv=2024-08-04&amp;sr=b&amp;rscc=max-age%3D299%2C%20immutable%2C%20private&amp;rscd=attachment%3B%20filename%3D45d5e140-6298-47e5-9b62-e1753b8a8172&amp;sig=aiqmXSv%2BOWatg9hSbvHPgncBTDGmdt4nirEhoURlOyk%3D" TargetMode="Externa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US National Disaster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 Varun Rao</a:t>
            </a:r>
          </a:p>
        </p:txBody>
      </p:sp>
    </p:spTree>
    <p:extLst>
      <p:ext uri="{BB962C8B-B14F-4D97-AF65-F5344CB8AC3E}">
        <p14:creationId xmlns:p14="http://schemas.microsoft.com/office/powerpoint/2010/main" val="4261546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CE00AD-BE5A-682D-683E-EF5F09E2A7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301" y="-63500"/>
            <a:ext cx="11281397" cy="1183566"/>
          </a:xfrm>
        </p:spPr>
        <p:txBody>
          <a:bodyPr>
            <a:normAutofit/>
          </a:bodyPr>
          <a:lstStyle/>
          <a:p>
            <a:r>
              <a:rPr lang="en-US" sz="2800" b="1" u="sng" dirty="0">
                <a:latin typeface="Calibri" panose="020F0502020204030204" pitchFamily="34" charset="0"/>
                <a:cs typeface="Calibri" panose="020F0502020204030204" pitchFamily="34" charset="0"/>
              </a:rPr>
              <a:t>Question 08: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Using historical data, can the Incident_Begin_date and Geo_Id predict the likelihood of a specific Disaster_Type in a region?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F1432B-1F2D-0D62-7727-5EF5C2690D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3404" y="1281894"/>
            <a:ext cx="5566396" cy="5056897"/>
          </a:xfrm>
        </p:spPr>
        <p:txBody>
          <a:bodyPr/>
          <a:lstStyle/>
          <a:p>
            <a:r>
              <a:rPr lang="en-IN" dirty="0">
                <a:latin typeface="Calibri" panose="020F0502020204030204" pitchFamily="34" charset="0"/>
                <a:cs typeface="Calibri" panose="020F0502020204030204" pitchFamily="34" charset="0"/>
              </a:rPr>
              <a:t>In </a:t>
            </a:r>
            <a:r>
              <a:rPr lang="en-IN" b="1" dirty="0">
                <a:latin typeface="Calibri" panose="020F0502020204030204" pitchFamily="34" charset="0"/>
                <a:cs typeface="Calibri" panose="020F0502020204030204" pitchFamily="34" charset="0"/>
              </a:rPr>
              <a:t>Fig. 12</a:t>
            </a:r>
            <a:r>
              <a:rPr lang="en-IN" dirty="0">
                <a:latin typeface="Calibri" panose="020F0502020204030204" pitchFamily="34" charset="0"/>
                <a:cs typeface="Calibri" panose="020F0502020204030204" pitchFamily="34" charset="0"/>
              </a:rPr>
              <a:t>, we observe that </a:t>
            </a:r>
            <a:r>
              <a:rPr lang="en-IN" b="1" dirty="0">
                <a:latin typeface="Calibri" panose="020F0502020204030204" pitchFamily="34" charset="0"/>
                <a:cs typeface="Calibri" panose="020F0502020204030204" pitchFamily="34" charset="0"/>
              </a:rPr>
              <a:t>Fire-related disasters</a:t>
            </a:r>
            <a:r>
              <a:rPr lang="en-IN" dirty="0">
                <a:latin typeface="Calibri" panose="020F0502020204030204" pitchFamily="34" charset="0"/>
                <a:cs typeface="Calibri" panose="020F0502020204030204" pitchFamily="34" charset="0"/>
              </a:rPr>
              <a:t> are the most prevalent disaster type, constituting over </a:t>
            </a:r>
            <a:r>
              <a:rPr lang="en-IN" b="1" dirty="0">
                <a:latin typeface="Calibri" panose="020F0502020204030204" pitchFamily="34" charset="0"/>
                <a:cs typeface="Calibri" panose="020F0502020204030204" pitchFamily="34" charset="0"/>
              </a:rPr>
              <a:t>9,000</a:t>
            </a:r>
            <a:r>
              <a:rPr lang="en-IN" dirty="0">
                <a:latin typeface="Calibri" panose="020F0502020204030204" pitchFamily="34" charset="0"/>
                <a:cs typeface="Calibri" panose="020F0502020204030204" pitchFamily="34" charset="0"/>
              </a:rPr>
              <a:t> of the total disasters recorded in the United States.</a:t>
            </a:r>
          </a:p>
          <a:p>
            <a:r>
              <a:rPr lang="en-IN" dirty="0">
                <a:latin typeface="Calibri" panose="020F0502020204030204" pitchFamily="34" charset="0"/>
                <a:cs typeface="Calibri" panose="020F0502020204030204" pitchFamily="34" charset="0"/>
              </a:rPr>
              <a:t>Further analysis in </a:t>
            </a:r>
            <a:r>
              <a:rPr lang="en-IN" b="1" dirty="0">
                <a:latin typeface="Calibri" panose="020F0502020204030204" pitchFamily="34" charset="0"/>
                <a:cs typeface="Calibri" panose="020F0502020204030204" pitchFamily="34" charset="0"/>
              </a:rPr>
              <a:t>Fig. 13</a:t>
            </a:r>
            <a:r>
              <a:rPr lang="en-IN" dirty="0">
                <a:latin typeface="Calibri" panose="020F0502020204030204" pitchFamily="34" charset="0"/>
                <a:cs typeface="Calibri" panose="020F0502020204030204" pitchFamily="34" charset="0"/>
              </a:rPr>
              <a:t> illustrates the geographic distribution of states affected by fire disasters. </a:t>
            </a:r>
            <a:r>
              <a:rPr lang="en-IN" b="1" dirty="0">
                <a:latin typeface="Calibri" panose="020F0502020204030204" pitchFamily="34" charset="0"/>
                <a:cs typeface="Calibri" panose="020F0502020204030204" pitchFamily="34" charset="0"/>
              </a:rPr>
              <a:t>California</a:t>
            </a:r>
            <a:r>
              <a:rPr lang="en-IN" dirty="0">
                <a:latin typeface="Calibri" panose="020F0502020204030204" pitchFamily="34" charset="0"/>
                <a:cs typeface="Calibri" panose="020F0502020204030204" pitchFamily="34" charset="0"/>
              </a:rPr>
              <a:t> stands out as the state most impacted by fire-related events, with nearly </a:t>
            </a:r>
            <a:r>
              <a:rPr lang="en-IN" b="1" dirty="0">
                <a:latin typeface="Calibri" panose="020F0502020204030204" pitchFamily="34" charset="0"/>
                <a:cs typeface="Calibri" panose="020F0502020204030204" pitchFamily="34" charset="0"/>
              </a:rPr>
              <a:t>47 fire-related disasters</a:t>
            </a:r>
            <a:r>
              <a:rPr lang="en-IN" dirty="0">
                <a:latin typeface="Calibri" panose="020F0502020204030204" pitchFamily="34" charset="0"/>
                <a:cs typeface="Calibri" panose="020F0502020204030204" pitchFamily="34" charset="0"/>
              </a:rPr>
              <a:t> occurring in the past two years alone.</a:t>
            </a:r>
          </a:p>
          <a:p>
            <a:r>
              <a:rPr lang="en-IN" dirty="0">
                <a:latin typeface="Calibri" panose="020F0502020204030204" pitchFamily="34" charset="0"/>
                <a:cs typeface="Calibri" panose="020F0502020204030204" pitchFamily="34" charset="0"/>
              </a:rPr>
              <a:t>Given this data, we can infer that the likelihood of </a:t>
            </a:r>
            <a:r>
              <a:rPr lang="en-IN" b="1" dirty="0">
                <a:latin typeface="Calibri" panose="020F0502020204030204" pitchFamily="34" charset="0"/>
                <a:cs typeface="Calibri" panose="020F0502020204030204" pitchFamily="34" charset="0"/>
              </a:rPr>
              <a:t>fire disasters</a:t>
            </a:r>
            <a:r>
              <a:rPr lang="en-IN" dirty="0">
                <a:latin typeface="Calibri" panose="020F0502020204030204" pitchFamily="34" charset="0"/>
                <a:cs typeface="Calibri" panose="020F0502020204030204" pitchFamily="34" charset="0"/>
              </a:rPr>
              <a:t> occurring in </a:t>
            </a:r>
            <a:r>
              <a:rPr lang="en-IN" b="1" dirty="0">
                <a:latin typeface="Calibri" panose="020F0502020204030204" pitchFamily="34" charset="0"/>
                <a:cs typeface="Calibri" panose="020F0502020204030204" pitchFamily="34" charset="0"/>
              </a:rPr>
              <a:t>California</a:t>
            </a:r>
            <a:r>
              <a:rPr lang="en-IN" dirty="0">
                <a:latin typeface="Calibri" panose="020F0502020204030204" pitchFamily="34" charset="0"/>
                <a:cs typeface="Calibri" panose="020F0502020204030204" pitchFamily="34" charset="0"/>
              </a:rPr>
              <a:t> in the future is significantly higher compared to other states.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3DEEF4-DEFC-5FAB-0987-91181726E8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8D479-8942-46E8-A226-A4E01F7A105C}" type="slidenum">
              <a:rPr lang="en-IN" smtClean="0"/>
              <a:t>10</a:t>
            </a:fld>
            <a:endParaRPr lang="en-IN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35C81D5-B347-25D6-B337-AA6E7D443D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66BA0-BF77-43AC-894A-20AD8220B887}" type="datetime1">
              <a:rPr lang="en-US" smtClean="0"/>
              <a:pPr/>
              <a:t>12/8/24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5D17DCE-DF2B-5F0D-4563-CB908E568C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62CD869F-B260-563A-A829-428F6B77F5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64706" y="1031081"/>
            <a:ext cx="9812373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7169" name="Picture 3" descr="Output image">
            <a:extLst>
              <a:ext uri="{FF2B5EF4-FFF2-40B4-BE49-F238E27FC236}">
                <a16:creationId xmlns:a16="http://schemas.microsoft.com/office/drawing/2014/main" id="{49781A2B-9E55-33AB-17B0-FEC1110D3A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1120066"/>
            <a:ext cx="4970094" cy="2690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4">
            <a:extLst>
              <a:ext uri="{FF2B5EF4-FFF2-40B4-BE49-F238E27FC236}">
                <a16:creationId xmlns:a16="http://schemas.microsoft.com/office/drawing/2014/main" id="{7AEEA115-245C-4200-50E7-A41138579E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70295" y="3428999"/>
            <a:ext cx="9812373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7171" name="Picture 10" descr="Output image">
            <a:extLst>
              <a:ext uri="{FF2B5EF4-FFF2-40B4-BE49-F238E27FC236}">
                <a16:creationId xmlns:a16="http://schemas.microsoft.com/office/drawing/2014/main" id="{4F64F3BF-87FC-F2F7-80CB-C6FCA09ED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8194" y="3810343"/>
            <a:ext cx="5266105" cy="2741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657BC8C-A7F8-C038-428B-3E77065A4E69}"/>
              </a:ext>
            </a:extLst>
          </p:cNvPr>
          <p:cNvSpPr txBox="1"/>
          <p:nvPr/>
        </p:nvSpPr>
        <p:spPr>
          <a:xfrm>
            <a:off x="11139799" y="1986715"/>
            <a:ext cx="88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Fig.12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EFF4ECE-E3C2-9EBE-33E3-07B56892A09A}"/>
              </a:ext>
            </a:extLst>
          </p:cNvPr>
          <p:cNvSpPr txBox="1"/>
          <p:nvPr/>
        </p:nvSpPr>
        <p:spPr>
          <a:xfrm>
            <a:off x="11076297" y="4861658"/>
            <a:ext cx="8063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Fig.13</a:t>
            </a:r>
          </a:p>
        </p:txBody>
      </p:sp>
    </p:spTree>
    <p:extLst>
      <p:ext uri="{BB962C8B-B14F-4D97-AF65-F5344CB8AC3E}">
        <p14:creationId xmlns:p14="http://schemas.microsoft.com/office/powerpoint/2010/main" val="2828532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C704C-656B-B369-D059-B82348D5C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800955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CC8D6F-9272-40FB-06DE-96B6D61F44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046" y="1555"/>
            <a:ext cx="9371949" cy="1183566"/>
          </a:xfrm>
        </p:spPr>
        <p:txBody>
          <a:bodyPr anchor="b">
            <a:normAutofit/>
          </a:bodyPr>
          <a:lstStyle/>
          <a:p>
            <a:r>
              <a:rPr lang="en-US" b="1" u="sng" dirty="0">
                <a:latin typeface="Calibri" panose="020F0502020204030204" pitchFamily="34" charset="0"/>
                <a:cs typeface="Calibri" panose="020F0502020204030204" pitchFamily="34" charset="0"/>
              </a:rPr>
              <a:t>Introduction</a:t>
            </a:r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43D2F8-8428-661F-A510-D92C253574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10402" y="1636542"/>
            <a:ext cx="4610099" cy="4620682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The dataset that I have chosen </a:t>
            </a:r>
            <a:r>
              <a:rPr lang="en-US" sz="2000" kern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to work with is the based on the </a:t>
            </a:r>
            <a:r>
              <a:rPr lang="en-US" sz="2000" b="1" kern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National calamity seen across the US</a:t>
            </a:r>
            <a:r>
              <a:rPr lang="en-US" sz="2000" kern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 The primary objective using this dataset is to understand which state is the most affected state when it comes to different natural disaster. The data discloses various column such as </a:t>
            </a:r>
            <a:r>
              <a:rPr lang="en-IN" sz="2000" kern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state (i.e. the state which was impacted by the calamity), incident type (i.e. what is the name of the calamity, example – Tornado, Tsunami), designated area (i.e. which part of the state was affected) and so on. 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 descr="A map of the united states&#10;&#10;Description automatically generated">
            <a:extLst>
              <a:ext uri="{FF2B5EF4-FFF2-40B4-BE49-F238E27FC236}">
                <a16:creationId xmlns:a16="http://schemas.microsoft.com/office/drawing/2014/main" id="{1FAC384E-F67D-AFDA-9653-60EAAEBA2F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6744" y="1636542"/>
            <a:ext cx="6544854" cy="3832354"/>
          </a:xfrm>
          <a:prstGeom prst="rect">
            <a:avLst/>
          </a:prstGeom>
          <a:noFill/>
          <a:ln>
            <a:solidFill>
              <a:schemeClr val="tx2"/>
            </a:solidFill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542668-E09E-4D15-A175-6B9746DC4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629400"/>
            <a:ext cx="410402" cy="22860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9CD8D479-8942-46E8-A226-A4E01F7A105C}" type="slidenum">
              <a:rPr lang="en-IN" sz="1000" smtClean="0"/>
              <a:pPr>
                <a:lnSpc>
                  <a:spcPct val="90000"/>
                </a:lnSpc>
                <a:spcAft>
                  <a:spcPts val="600"/>
                </a:spcAft>
              </a:pPr>
              <a:t>2</a:t>
            </a:fld>
            <a:endParaRPr lang="en-IN" sz="100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D32EFA-CF4C-7A8C-24FF-47624813C52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3403" y="6629400"/>
            <a:ext cx="1000662" cy="22860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6DD1B487-36FD-4CED-B07A-1A81FC6540B1}" type="datetime1">
              <a:rPr lang="en-US" sz="1000" smtClean="0"/>
              <a:pPr>
                <a:lnSpc>
                  <a:spcPct val="90000"/>
                </a:lnSpc>
                <a:spcAft>
                  <a:spcPts val="600"/>
                </a:spcAft>
              </a:pPr>
              <a:t>12/8/24</a:t>
            </a:fld>
            <a:endParaRPr lang="en-US" sz="100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25928E-A00A-1539-D8EB-38147BDD3B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37716" y="6629400"/>
            <a:ext cx="9144259" cy="22860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000"/>
              <a:t>Add a footer</a:t>
            </a:r>
          </a:p>
        </p:txBody>
      </p:sp>
    </p:spTree>
    <p:extLst>
      <p:ext uri="{BB962C8B-B14F-4D97-AF65-F5344CB8AC3E}">
        <p14:creationId xmlns:p14="http://schemas.microsoft.com/office/powerpoint/2010/main" val="3023899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DDB41-64DE-1B1F-7AB4-66290FC697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403" y="-79722"/>
            <a:ext cx="11307672" cy="1183566"/>
          </a:xfrm>
        </p:spPr>
        <p:txBody>
          <a:bodyPr>
            <a:normAutofit/>
          </a:bodyPr>
          <a:lstStyle/>
          <a:p>
            <a:r>
              <a:rPr lang="en-US" sz="2800" b="1" u="sng" dirty="0">
                <a:latin typeface="Calibri" panose="020F0502020204030204" pitchFamily="34" charset="0"/>
                <a:cs typeface="Calibri" panose="020F0502020204030204" pitchFamily="34" charset="0"/>
              </a:rPr>
              <a:t>Question 01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Which designated areas are most prone to disasters, and what types of disasters are most common there?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D60C9E-D854-3B2B-A39C-ED24A357BC2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0" y="1240969"/>
            <a:ext cx="5665075" cy="5065237"/>
          </a:xfrm>
        </p:spPr>
        <p:txBody>
          <a:bodyPr/>
          <a:lstStyle/>
          <a:p>
            <a:r>
              <a:rPr lang="en-IN" dirty="0">
                <a:latin typeface="Calibri" panose="020F0502020204030204" pitchFamily="34" charset="0"/>
                <a:cs typeface="Calibri" panose="020F0502020204030204" pitchFamily="34" charset="0"/>
              </a:rPr>
              <a:t>Based on the analysis of the pie chart (</a:t>
            </a:r>
            <a:r>
              <a:rPr lang="en-IN" b="1" dirty="0">
                <a:latin typeface="Calibri" panose="020F0502020204030204" pitchFamily="34" charset="0"/>
                <a:cs typeface="Calibri" panose="020F0502020204030204" pitchFamily="34" charset="0"/>
              </a:rPr>
              <a:t>Fig. 1</a:t>
            </a:r>
            <a:r>
              <a:rPr lang="en-IN" dirty="0">
                <a:latin typeface="Calibri" panose="020F0502020204030204" pitchFamily="34" charset="0"/>
                <a:cs typeface="Calibri" panose="020F0502020204030204" pitchFamily="34" charset="0"/>
              </a:rPr>
              <a:t>), it is evident that </a:t>
            </a:r>
            <a:r>
              <a:rPr lang="en-IN" b="1" dirty="0">
                <a:latin typeface="Calibri" panose="020F0502020204030204" pitchFamily="34" charset="0"/>
                <a:cs typeface="Calibri" panose="020F0502020204030204" pitchFamily="34" charset="0"/>
              </a:rPr>
              <a:t>Texas</a:t>
            </a:r>
            <a:r>
              <a:rPr lang="en-IN" dirty="0">
                <a:latin typeface="Calibri" panose="020F0502020204030204" pitchFamily="34" charset="0"/>
                <a:cs typeface="Calibri" panose="020F0502020204030204" pitchFamily="34" charset="0"/>
              </a:rPr>
              <a:t> is the most disaster-prone region, accounting for approximately </a:t>
            </a:r>
            <a:r>
              <a:rPr lang="en-IN" b="1" dirty="0">
                <a:latin typeface="Calibri" panose="020F0502020204030204" pitchFamily="34" charset="0"/>
                <a:cs typeface="Calibri" panose="020F0502020204030204" pitchFamily="34" charset="0"/>
              </a:rPr>
              <a:t>19.4% </a:t>
            </a:r>
            <a:r>
              <a:rPr lang="en-IN" dirty="0">
                <a:latin typeface="Calibri" panose="020F0502020204030204" pitchFamily="34" charset="0"/>
                <a:cs typeface="Calibri" panose="020F0502020204030204" pitchFamily="34" charset="0"/>
              </a:rPr>
              <a:t>of the total disasters recorded over the past seven decades. </a:t>
            </a:r>
            <a:r>
              <a:rPr lang="en-IN" b="1" dirty="0">
                <a:latin typeface="Calibri" panose="020F0502020204030204" pitchFamily="34" charset="0"/>
                <a:cs typeface="Calibri" panose="020F0502020204030204" pitchFamily="34" charset="0"/>
              </a:rPr>
              <a:t>Missouri</a:t>
            </a:r>
            <a:r>
              <a:rPr lang="en-IN" dirty="0">
                <a:latin typeface="Calibri" panose="020F0502020204030204" pitchFamily="34" charset="0"/>
                <a:cs typeface="Calibri" panose="020F0502020204030204" pitchFamily="34" charset="0"/>
              </a:rPr>
              <a:t> follows as the second most disaster-affected state, contributing </a:t>
            </a:r>
            <a:r>
              <a:rPr lang="en-IN" b="1" dirty="0">
                <a:latin typeface="Calibri" panose="020F0502020204030204" pitchFamily="34" charset="0"/>
                <a:cs typeface="Calibri" panose="020F0502020204030204" pitchFamily="34" charset="0"/>
              </a:rPr>
              <a:t>10.1%</a:t>
            </a:r>
            <a:r>
              <a:rPr lang="en-IN" dirty="0">
                <a:latin typeface="Calibri" panose="020F0502020204030204" pitchFamily="34" charset="0"/>
                <a:cs typeface="Calibri" panose="020F0502020204030204" pitchFamily="34" charset="0"/>
              </a:rPr>
              <a:t> to the overall disaster occurrences.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IN" dirty="0">
                <a:latin typeface="Calibri" panose="020F0502020204030204" pitchFamily="34" charset="0"/>
                <a:cs typeface="Calibri" panose="020F0502020204030204" pitchFamily="34" charset="0"/>
              </a:rPr>
              <a:t>The stacked bar chart (</a:t>
            </a:r>
            <a:r>
              <a:rPr lang="en-IN" b="1" dirty="0">
                <a:latin typeface="Calibri" panose="020F0502020204030204" pitchFamily="34" charset="0"/>
                <a:cs typeface="Calibri" panose="020F0502020204030204" pitchFamily="34" charset="0"/>
              </a:rPr>
              <a:t>Fig. 2</a:t>
            </a:r>
            <a:r>
              <a:rPr lang="en-IN" dirty="0">
                <a:latin typeface="Calibri" panose="020F0502020204030204" pitchFamily="34" charset="0"/>
                <a:cs typeface="Calibri" panose="020F0502020204030204" pitchFamily="34" charset="0"/>
              </a:rPr>
              <a:t>) further highlights </a:t>
            </a:r>
            <a:r>
              <a:rPr lang="en-IN" b="1" dirty="0">
                <a:latin typeface="Calibri" panose="020F0502020204030204" pitchFamily="34" charset="0"/>
                <a:cs typeface="Calibri" panose="020F0502020204030204" pitchFamily="34" charset="0"/>
              </a:rPr>
              <a:t>Texas</a:t>
            </a:r>
            <a:r>
              <a:rPr lang="en-IN" dirty="0">
                <a:latin typeface="Calibri" panose="020F0502020204030204" pitchFamily="34" charset="0"/>
                <a:cs typeface="Calibri" panose="020F0502020204030204" pitchFamily="34" charset="0"/>
              </a:rPr>
              <a:t> as the state most severely impacted by disasters. The primary cause of these disasters is </a:t>
            </a:r>
            <a:r>
              <a:rPr lang="en-IN" b="1" dirty="0">
                <a:latin typeface="Calibri" panose="020F0502020204030204" pitchFamily="34" charset="0"/>
                <a:cs typeface="Calibri" panose="020F0502020204030204" pitchFamily="34" charset="0"/>
              </a:rPr>
              <a:t>fires</a:t>
            </a:r>
            <a:r>
              <a:rPr lang="en-IN" dirty="0">
                <a:latin typeface="Calibri" panose="020F0502020204030204" pitchFamily="34" charset="0"/>
                <a:cs typeface="Calibri" panose="020F0502020204030204" pitchFamily="34" charset="0"/>
              </a:rPr>
              <a:t>, which are closely followed by </a:t>
            </a:r>
            <a:r>
              <a:rPr lang="en-IN" b="1" dirty="0">
                <a:latin typeface="Calibri" panose="020F0502020204030204" pitchFamily="34" charset="0"/>
                <a:cs typeface="Calibri" panose="020F0502020204030204" pitchFamily="34" charset="0"/>
              </a:rPr>
              <a:t>severe storms </a:t>
            </a:r>
            <a:r>
              <a:rPr lang="en-IN" dirty="0">
                <a:latin typeface="Calibri" panose="020F0502020204030204" pitchFamily="34" charset="0"/>
                <a:cs typeface="Calibri" panose="020F0502020204030204" pitchFamily="34" charset="0"/>
              </a:rPr>
              <a:t>in terms of frequency. Approximately </a:t>
            </a:r>
            <a:r>
              <a:rPr lang="en-IN" b="1" dirty="0">
                <a:latin typeface="Calibri" panose="020F0502020204030204" pitchFamily="34" charset="0"/>
                <a:cs typeface="Calibri" panose="020F0502020204030204" pitchFamily="34" charset="0"/>
              </a:rPr>
              <a:t>250 fire-related disasters</a:t>
            </a:r>
            <a:r>
              <a:rPr lang="en-IN" dirty="0">
                <a:latin typeface="Calibri" panose="020F0502020204030204" pitchFamily="34" charset="0"/>
                <a:cs typeface="Calibri" panose="020F0502020204030204" pitchFamily="34" charset="0"/>
              </a:rPr>
              <a:t> have been reported in </a:t>
            </a:r>
            <a:r>
              <a:rPr lang="en-IN" b="1" dirty="0">
                <a:latin typeface="Calibri" panose="020F0502020204030204" pitchFamily="34" charset="0"/>
                <a:cs typeface="Calibri" panose="020F0502020204030204" pitchFamily="34" charset="0"/>
              </a:rPr>
              <a:t>Texas</a:t>
            </a:r>
            <a:r>
              <a:rPr lang="en-IN" dirty="0">
                <a:latin typeface="Calibri" panose="020F0502020204030204" pitchFamily="34" charset="0"/>
                <a:cs typeface="Calibri" panose="020F0502020204030204" pitchFamily="34" charset="0"/>
              </a:rPr>
              <a:t>, according to the dataset</a:t>
            </a:r>
            <a:r>
              <a:rPr lang="en-IN" dirty="0"/>
              <a:t>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2701F6-CEB1-C640-BC4B-E0429B4C53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8D479-8942-46E8-A226-A4E01F7A105C}" type="slidenum">
              <a:rPr lang="en-IN" smtClean="0"/>
              <a:t>3</a:t>
            </a:fld>
            <a:endParaRPr lang="en-IN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192C38A-347B-CC07-0AF6-C08C6E3B80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66BA0-BF77-43AC-894A-20AD8220B887}" type="datetime1">
              <a:rPr lang="en-US" smtClean="0"/>
              <a:pPr/>
              <a:t>12/8/24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292B2C0-FC0D-3B2A-DAF0-9E43FBA960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pic>
        <p:nvPicPr>
          <p:cNvPr id="8" name="Picture 7" descr="A pie chart with different colored sections&#10;&#10;Description automatically generated">
            <a:extLst>
              <a:ext uri="{FF2B5EF4-FFF2-40B4-BE49-F238E27FC236}">
                <a16:creationId xmlns:a16="http://schemas.microsoft.com/office/drawing/2014/main" id="{C81EE01A-1476-AF24-BBAE-E72094F1EA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402" y="1036463"/>
            <a:ext cx="3280914" cy="2737124"/>
          </a:xfrm>
          <a:prstGeom prst="rect">
            <a:avLst/>
          </a:prstGeom>
        </p:spPr>
      </p:pic>
      <p:sp>
        <p:nvSpPr>
          <p:cNvPr id="9" name="Rectangle 2">
            <a:extLst>
              <a:ext uri="{FF2B5EF4-FFF2-40B4-BE49-F238E27FC236}">
                <a16:creationId xmlns:a16="http://schemas.microsoft.com/office/drawing/2014/main" id="{0BC9B697-8867-943B-5516-820F9B521F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7656" y="4124399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025" name="Picture 13" descr="Output image">
            <a:extLst>
              <a:ext uri="{FF2B5EF4-FFF2-40B4-BE49-F238E27FC236}">
                <a16:creationId xmlns:a16="http://schemas.microsoft.com/office/drawing/2014/main" id="{A79D2863-5355-E29D-2E52-8787C53409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202" y="3773587"/>
            <a:ext cx="4925598" cy="2733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6E29921-63D3-74EE-0891-7FF44089CD83}"/>
              </a:ext>
            </a:extLst>
          </p:cNvPr>
          <p:cNvSpPr txBox="1"/>
          <p:nvPr/>
        </p:nvSpPr>
        <p:spPr>
          <a:xfrm>
            <a:off x="3896516" y="2220359"/>
            <a:ext cx="66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Fig.1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CBE9778-9AE8-5DA0-DB59-A42F80A6C7DF}"/>
              </a:ext>
            </a:extLst>
          </p:cNvPr>
          <p:cNvSpPr txBox="1"/>
          <p:nvPr/>
        </p:nvSpPr>
        <p:spPr>
          <a:xfrm>
            <a:off x="5132991" y="4845971"/>
            <a:ext cx="66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Fig.2</a:t>
            </a:r>
          </a:p>
        </p:txBody>
      </p:sp>
    </p:spTree>
    <p:extLst>
      <p:ext uri="{BB962C8B-B14F-4D97-AF65-F5344CB8AC3E}">
        <p14:creationId xmlns:p14="http://schemas.microsoft.com/office/powerpoint/2010/main" val="706546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018880-58A5-953B-64E4-E4C4498FB9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2" y="104944"/>
            <a:ext cx="11324398" cy="1183566"/>
          </a:xfrm>
        </p:spPr>
        <p:txBody>
          <a:bodyPr anchor="b">
            <a:normAutofit/>
          </a:bodyPr>
          <a:lstStyle/>
          <a:p>
            <a:r>
              <a:rPr lang="en-US" sz="2800" b="1" u="sng" dirty="0">
                <a:latin typeface="Calibri" panose="020F0502020204030204" pitchFamily="34" charset="0"/>
                <a:cs typeface="Calibri" panose="020F0502020204030204" pitchFamily="34" charset="0"/>
              </a:rPr>
              <a:t>Question 02: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Which Disaster_Type categories are most likely to receive FEMA declarations faster?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C9CA50D0-E825-355D-EBA5-4299E84CBF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3403" y="1874833"/>
            <a:ext cx="4893297" cy="4620682"/>
          </a:xfrm>
        </p:spPr>
        <p:txBody>
          <a:bodyPr/>
          <a:lstStyle/>
          <a:p>
            <a:r>
              <a:rPr lang="en-IN" dirty="0">
                <a:latin typeface="Calibri" panose="020F0502020204030204" pitchFamily="34" charset="0"/>
                <a:cs typeface="Calibri" panose="020F0502020204030204" pitchFamily="34" charset="0"/>
              </a:rPr>
              <a:t>Based on the analysis presented in </a:t>
            </a:r>
            <a:r>
              <a:rPr lang="en-IN" b="1" dirty="0">
                <a:latin typeface="Calibri" panose="020F0502020204030204" pitchFamily="34" charset="0"/>
                <a:cs typeface="Calibri" panose="020F0502020204030204" pitchFamily="34" charset="0"/>
              </a:rPr>
              <a:t>Fig. 3</a:t>
            </a:r>
            <a:r>
              <a:rPr lang="en-IN" dirty="0">
                <a:latin typeface="Calibri" panose="020F0502020204030204" pitchFamily="34" charset="0"/>
                <a:cs typeface="Calibri" panose="020F0502020204030204" pitchFamily="34" charset="0"/>
              </a:rPr>
              <a:t>, it is clear that </a:t>
            </a:r>
            <a:r>
              <a:rPr lang="en-IN" b="1" dirty="0">
                <a:latin typeface="Calibri" panose="020F0502020204030204" pitchFamily="34" charset="0"/>
                <a:cs typeface="Calibri" panose="020F0502020204030204" pitchFamily="34" charset="0"/>
              </a:rPr>
              <a:t>Severe Storm</a:t>
            </a:r>
            <a:r>
              <a:rPr lang="en-IN" dirty="0">
                <a:latin typeface="Calibri" panose="020F0502020204030204" pitchFamily="34" charset="0"/>
                <a:cs typeface="Calibri" panose="020F0502020204030204" pitchFamily="34" charset="0"/>
              </a:rPr>
              <a:t> disasters have the highest likelihood of receiving a FEMA declaration in the shortest amount of time. The data indicates that approximately </a:t>
            </a:r>
            <a:r>
              <a:rPr lang="en-IN" b="1" dirty="0">
                <a:latin typeface="Calibri" panose="020F0502020204030204" pitchFamily="34" charset="0"/>
                <a:cs typeface="Calibri" panose="020F0502020204030204" pitchFamily="34" charset="0"/>
              </a:rPr>
              <a:t>17,500 severe storm-related disasters occurred in the United States between 1953 and 2023</a:t>
            </a:r>
            <a:r>
              <a:rPr lang="en-IN" dirty="0">
                <a:latin typeface="Calibri" panose="020F0502020204030204" pitchFamily="34" charset="0"/>
                <a:cs typeface="Calibri" panose="020F0502020204030204" pitchFamily="34" charset="0"/>
              </a:rPr>
              <a:t>. This suggests that Severe Storms are the most common type of disaster to prompt a swift FEMA response.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9" name="Picture 8" descr="A graph with orange bars&#10;&#10;Description automatically generated">
            <a:extLst>
              <a:ext uri="{FF2B5EF4-FFF2-40B4-BE49-F238E27FC236}">
                <a16:creationId xmlns:a16="http://schemas.microsoft.com/office/drawing/2014/main" id="{2807CDC2-5833-6399-14B3-A390DFE1D70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43383" b="-2"/>
          <a:stretch/>
        </p:blipFill>
        <p:spPr>
          <a:xfrm>
            <a:off x="5753100" y="1556281"/>
            <a:ext cx="5651500" cy="4620682"/>
          </a:xfrm>
          <a:prstGeom prst="rect">
            <a:avLst/>
          </a:prstGeom>
          <a:noFill/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DAC34D-F913-7792-840A-9CADE3575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629400"/>
            <a:ext cx="410402" cy="22860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9CD8D479-8942-46E8-A226-A4E01F7A105C}" type="slidenum">
              <a:rPr lang="en-IN" sz="1000" smtClean="0"/>
              <a:pPr>
                <a:lnSpc>
                  <a:spcPct val="90000"/>
                </a:lnSpc>
                <a:spcAft>
                  <a:spcPts val="600"/>
                </a:spcAft>
              </a:pPr>
              <a:t>4</a:t>
            </a:fld>
            <a:endParaRPr lang="en-IN" sz="100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081E30FB-D9AE-72B3-FB49-2AF39B61792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3403" y="6629400"/>
            <a:ext cx="1000662" cy="22860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93A66BA0-BF77-43AC-894A-20AD8220B887}" type="datetime1">
              <a:rPr lang="en-US" sz="1000" smtClean="0"/>
              <a:pPr>
                <a:lnSpc>
                  <a:spcPct val="90000"/>
                </a:lnSpc>
                <a:spcAft>
                  <a:spcPts val="600"/>
                </a:spcAft>
              </a:pPr>
              <a:t>12/8/24</a:t>
            </a:fld>
            <a:endParaRPr lang="en-US" sz="100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868BAE29-7AC0-72BB-5F75-770546FC4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37716" y="6629400"/>
            <a:ext cx="9144259" cy="22860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000"/>
              <a:t>Add a footer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0383C9A-D87F-8C9F-E384-78AEF42902A4}"/>
              </a:ext>
            </a:extLst>
          </p:cNvPr>
          <p:cNvSpPr txBox="1"/>
          <p:nvPr/>
        </p:nvSpPr>
        <p:spPr>
          <a:xfrm>
            <a:off x="8578850" y="5992297"/>
            <a:ext cx="66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Fig.3</a:t>
            </a:r>
          </a:p>
        </p:txBody>
      </p:sp>
    </p:spTree>
    <p:extLst>
      <p:ext uri="{BB962C8B-B14F-4D97-AF65-F5344CB8AC3E}">
        <p14:creationId xmlns:p14="http://schemas.microsoft.com/office/powerpoint/2010/main" val="2882438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84490F-1B11-53F7-247F-C4913EAFD1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2" y="76854"/>
            <a:ext cx="11230596" cy="1183566"/>
          </a:xfrm>
        </p:spPr>
        <p:txBody>
          <a:bodyPr>
            <a:normAutofit/>
          </a:bodyPr>
          <a:lstStyle/>
          <a:p>
            <a:r>
              <a:rPr lang="en-US" sz="2800" b="1" u="sng" dirty="0">
                <a:latin typeface="Calibri" panose="020F0502020204030204" pitchFamily="34" charset="0"/>
                <a:cs typeface="Calibri" panose="020F0502020204030204" pitchFamily="34" charset="0"/>
              </a:rPr>
              <a:t>Question 03: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What are the emerging hotspots for disasters, based on recent spikes in in previously less-affected areas?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89CAE3-ACD4-1AEA-85EE-3777AC2E8A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33998" y="1512685"/>
            <a:ext cx="5207000" cy="4148913"/>
          </a:xfrm>
        </p:spPr>
        <p:txBody>
          <a:bodyPr>
            <a:normAutofit/>
          </a:bodyPr>
          <a:lstStyle/>
          <a:p>
            <a:r>
              <a:rPr lang="en-IN" dirty="0">
                <a:latin typeface="Calibri" panose="020F0502020204030204" pitchFamily="34" charset="0"/>
                <a:cs typeface="Calibri" panose="020F0502020204030204" pitchFamily="34" charset="0"/>
              </a:rPr>
              <a:t>Recently, several states have experienced significant increases in disaster events, with one of the most notable spikes occurring in </a:t>
            </a:r>
            <a:r>
              <a:rPr lang="en-IN" b="1" dirty="0">
                <a:latin typeface="Calibri" panose="020F0502020204030204" pitchFamily="34" charset="0"/>
                <a:cs typeface="Calibri" panose="020F0502020204030204" pitchFamily="34" charset="0"/>
              </a:rPr>
              <a:t>Florida</a:t>
            </a:r>
            <a:r>
              <a:rPr lang="en-IN" dirty="0">
                <a:latin typeface="Calibri" panose="020F0502020204030204" pitchFamily="34" charset="0"/>
                <a:cs typeface="Calibri" panose="020F0502020204030204" pitchFamily="34" charset="0"/>
              </a:rPr>
              <a:t>. As depicted in </a:t>
            </a:r>
            <a:r>
              <a:rPr lang="en-IN" b="1" dirty="0">
                <a:latin typeface="Calibri" panose="020F0502020204030204" pitchFamily="34" charset="0"/>
                <a:cs typeface="Calibri" panose="020F0502020204030204" pitchFamily="34" charset="0"/>
              </a:rPr>
              <a:t>Fig. 4</a:t>
            </a:r>
            <a:r>
              <a:rPr lang="en-IN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IN" b="1" dirty="0">
                <a:latin typeface="Calibri" panose="020F0502020204030204" pitchFamily="34" charset="0"/>
                <a:cs typeface="Calibri" panose="020F0502020204030204" pitchFamily="34" charset="0"/>
              </a:rPr>
              <a:t>Florida</a:t>
            </a:r>
            <a:r>
              <a:rPr lang="en-IN" dirty="0">
                <a:latin typeface="Calibri" panose="020F0502020204030204" pitchFamily="34" charset="0"/>
                <a:cs typeface="Calibri" panose="020F0502020204030204" pitchFamily="34" charset="0"/>
              </a:rPr>
              <a:t> has seen over </a:t>
            </a:r>
            <a:r>
              <a:rPr lang="en-IN" b="1" dirty="0">
                <a:latin typeface="Calibri" panose="020F0502020204030204" pitchFamily="34" charset="0"/>
                <a:cs typeface="Calibri" panose="020F0502020204030204" pitchFamily="34" charset="0"/>
              </a:rPr>
              <a:t>250 disaster events</a:t>
            </a:r>
            <a:r>
              <a:rPr lang="en-IN" dirty="0">
                <a:latin typeface="Calibri" panose="020F0502020204030204" pitchFamily="34" charset="0"/>
                <a:cs typeface="Calibri" panose="020F0502020204030204" pitchFamily="34" charset="0"/>
              </a:rPr>
              <a:t> in the past three years alone.</a:t>
            </a:r>
          </a:p>
          <a:p>
            <a:r>
              <a:rPr lang="en-IN" dirty="0">
                <a:latin typeface="Calibri" panose="020F0502020204030204" pitchFamily="34" charset="0"/>
                <a:cs typeface="Calibri" panose="020F0502020204030204" pitchFamily="34" charset="0"/>
              </a:rPr>
              <a:t>Further analysis in </a:t>
            </a:r>
            <a:r>
              <a:rPr lang="en-IN" b="1" dirty="0">
                <a:latin typeface="Calibri" panose="020F0502020204030204" pitchFamily="34" charset="0"/>
                <a:cs typeface="Calibri" panose="020F0502020204030204" pitchFamily="34" charset="0"/>
              </a:rPr>
              <a:t>Fig. 5</a:t>
            </a:r>
            <a:r>
              <a:rPr lang="en-IN" dirty="0">
                <a:latin typeface="Calibri" panose="020F0502020204030204" pitchFamily="34" charset="0"/>
                <a:cs typeface="Calibri" panose="020F0502020204030204" pitchFamily="34" charset="0"/>
              </a:rPr>
              <a:t> reveals that more than 200 of these disasters were related to </a:t>
            </a:r>
            <a:r>
              <a:rPr lang="en-IN" b="1" dirty="0">
                <a:latin typeface="Calibri" panose="020F0502020204030204" pitchFamily="34" charset="0"/>
                <a:cs typeface="Calibri" panose="020F0502020204030204" pitchFamily="34" charset="0"/>
              </a:rPr>
              <a:t>Hurricanes</a:t>
            </a:r>
            <a:r>
              <a:rPr lang="en-IN" dirty="0">
                <a:latin typeface="Calibri" panose="020F0502020204030204" pitchFamily="34" charset="0"/>
                <a:cs typeface="Calibri" panose="020F0502020204030204" pitchFamily="34" charset="0"/>
              </a:rPr>
              <a:t>, followed by a substantial number of events classified as </a:t>
            </a:r>
            <a:r>
              <a:rPr lang="en-IN" b="1" dirty="0">
                <a:latin typeface="Calibri" panose="020F0502020204030204" pitchFamily="34" charset="0"/>
                <a:cs typeface="Calibri" panose="020F0502020204030204" pitchFamily="34" charset="0"/>
              </a:rPr>
              <a:t>Tropical Storms</a:t>
            </a:r>
            <a:r>
              <a:rPr lang="en-IN" dirty="0"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en-IN" b="1" dirty="0">
                <a:latin typeface="Calibri" panose="020F0502020204030204" pitchFamily="34" charset="0"/>
                <a:cs typeface="Calibri" panose="020F0502020204030204" pitchFamily="34" charset="0"/>
              </a:rPr>
              <a:t>Severe Storms</a:t>
            </a:r>
            <a:r>
              <a:rPr lang="en-IN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36A5C8-2A38-48FF-7F95-E744927FCD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8D479-8942-46E8-A226-A4E01F7A105C}" type="slidenum">
              <a:rPr lang="en-IN" smtClean="0"/>
              <a:t>5</a:t>
            </a:fld>
            <a:endParaRPr lang="en-IN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03BF7FAA-27E3-52D1-D527-ABDFCB4505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66BA0-BF77-43AC-894A-20AD8220B887}" type="datetime1">
              <a:rPr lang="en-US" smtClean="0"/>
              <a:pPr/>
              <a:t>12/8/24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10FFC68-5AB0-4FD4-B3F3-0C0D393796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5D51684A-657D-CB27-4072-429A7485F7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2049" name="Picture 2" descr="Output image">
            <a:extLst>
              <a:ext uri="{FF2B5EF4-FFF2-40B4-BE49-F238E27FC236}">
                <a16:creationId xmlns:a16="http://schemas.microsoft.com/office/drawing/2014/main" id="{9F8927D9-FCA7-2F9F-96BD-74030B5291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000" y="1249524"/>
            <a:ext cx="5080000" cy="2534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4">
            <a:extLst>
              <a:ext uri="{FF2B5EF4-FFF2-40B4-BE49-F238E27FC236}">
                <a16:creationId xmlns:a16="http://schemas.microsoft.com/office/drawing/2014/main" id="{6A5D3187-8AE4-4252-CA92-1A5FD3A3D8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46525" y="300051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2054" name="Picture 6" descr="Output image">
            <a:extLst>
              <a:ext uri="{FF2B5EF4-FFF2-40B4-BE49-F238E27FC236}">
                <a16:creationId xmlns:a16="http://schemas.microsoft.com/office/drawing/2014/main" id="{9F810B8B-A1DE-8700-EF0D-D9CB5535C4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402" y="3784101"/>
            <a:ext cx="5177598" cy="2745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7854B40-8A84-7AA6-1C93-8EE8325442A0}"/>
              </a:ext>
            </a:extLst>
          </p:cNvPr>
          <p:cNvSpPr txBox="1"/>
          <p:nvPr/>
        </p:nvSpPr>
        <p:spPr>
          <a:xfrm>
            <a:off x="5524045" y="2332146"/>
            <a:ext cx="66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Fig.4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CA7B08-9EA3-401C-2554-E153B6680F7E}"/>
              </a:ext>
            </a:extLst>
          </p:cNvPr>
          <p:cNvSpPr txBox="1"/>
          <p:nvPr/>
        </p:nvSpPr>
        <p:spPr>
          <a:xfrm>
            <a:off x="5638801" y="4747384"/>
            <a:ext cx="66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Fig.5</a:t>
            </a:r>
          </a:p>
        </p:txBody>
      </p:sp>
    </p:spTree>
    <p:extLst>
      <p:ext uri="{BB962C8B-B14F-4D97-AF65-F5344CB8AC3E}">
        <p14:creationId xmlns:p14="http://schemas.microsoft.com/office/powerpoint/2010/main" val="2676411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29E6C-61DF-81B6-02D6-7870EC4C62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2" y="276087"/>
            <a:ext cx="11387898" cy="1183566"/>
          </a:xfrm>
        </p:spPr>
        <p:txBody>
          <a:bodyPr>
            <a:normAutofit/>
          </a:bodyPr>
          <a:lstStyle/>
          <a:p>
            <a:r>
              <a:rPr lang="en-US" sz="2800" b="1" u="sng" dirty="0">
                <a:latin typeface="Calibri" panose="020F0502020204030204" pitchFamily="34" charset="0"/>
                <a:cs typeface="Calibri" panose="020F0502020204030204" pitchFamily="34" charset="0"/>
              </a:rPr>
              <a:t>Question 04: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Is there a correlation between Place_code and the frequency or severity of disaster events?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EFFC87-1DA3-4521-F3EC-04070A9661F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3403" y="2174429"/>
            <a:ext cx="4880597" cy="3835052"/>
          </a:xfrm>
        </p:spPr>
        <p:txBody>
          <a:bodyPr/>
          <a:lstStyle/>
          <a:p>
            <a:r>
              <a:rPr lang="en-IN" dirty="0">
                <a:latin typeface="Calibri" panose="020F0502020204030204" pitchFamily="34" charset="0"/>
                <a:cs typeface="Calibri" panose="020F0502020204030204" pitchFamily="34" charset="0"/>
              </a:rPr>
              <a:t>As illustrated in </a:t>
            </a:r>
            <a:r>
              <a:rPr lang="en-IN" b="1" dirty="0">
                <a:latin typeface="Calibri" panose="020F0502020204030204" pitchFamily="34" charset="0"/>
                <a:cs typeface="Calibri" panose="020F0502020204030204" pitchFamily="34" charset="0"/>
              </a:rPr>
              <a:t>Fig. 6, </a:t>
            </a:r>
            <a:r>
              <a:rPr lang="en-IN" dirty="0">
                <a:latin typeface="Calibri" panose="020F0502020204030204" pitchFamily="34" charset="0"/>
                <a:cs typeface="Calibri" panose="020F0502020204030204" pitchFamily="34" charset="0"/>
              </a:rPr>
              <a:t>it is evident that </a:t>
            </a:r>
            <a:r>
              <a:rPr lang="en-IN" b="1" dirty="0">
                <a:latin typeface="Calibri" panose="020F0502020204030204" pitchFamily="34" charset="0"/>
                <a:cs typeface="Calibri" panose="020F0502020204030204" pitchFamily="34" charset="0"/>
              </a:rPr>
              <a:t>Texas</a:t>
            </a:r>
            <a:r>
              <a:rPr lang="en-IN" dirty="0">
                <a:latin typeface="Calibri" panose="020F0502020204030204" pitchFamily="34" charset="0"/>
                <a:cs typeface="Calibri" panose="020F0502020204030204" pitchFamily="34" charset="0"/>
              </a:rPr>
              <a:t> has the highest disaster occurrences, with over </a:t>
            </a:r>
            <a:r>
              <a:rPr lang="en-IN" b="1" dirty="0">
                <a:latin typeface="Calibri" panose="020F0502020204030204" pitchFamily="34" charset="0"/>
                <a:cs typeface="Calibri" panose="020F0502020204030204" pitchFamily="34" charset="0"/>
              </a:rPr>
              <a:t>100 recorded incidents</a:t>
            </a:r>
            <a:r>
              <a:rPr lang="en-IN" dirty="0">
                <a:latin typeface="Calibri" panose="020F0502020204030204" pitchFamily="34" charset="0"/>
                <a:cs typeface="Calibri" panose="020F0502020204030204" pitchFamily="34" charset="0"/>
              </a:rPr>
              <a:t> linked to specific place codes.</a:t>
            </a:r>
          </a:p>
          <a:p>
            <a:r>
              <a:rPr lang="en-IN" dirty="0">
                <a:latin typeface="Calibri" panose="020F0502020204030204" pitchFamily="34" charset="0"/>
                <a:cs typeface="Calibri" panose="020F0502020204030204" pitchFamily="34" charset="0"/>
              </a:rPr>
              <a:t>The place codes are organized in ranges, and all place codes falling between </a:t>
            </a:r>
            <a:r>
              <a:rPr lang="en-IN" b="1" dirty="0">
                <a:latin typeface="Calibri" panose="020F0502020204030204" pitchFamily="34" charset="0"/>
                <a:cs typeface="Calibri" panose="020F0502020204030204" pitchFamily="34" charset="0"/>
              </a:rPr>
              <a:t>0 and 99307</a:t>
            </a:r>
            <a:r>
              <a:rPr lang="en-IN" dirty="0">
                <a:latin typeface="Calibri" panose="020F0502020204030204" pitchFamily="34" charset="0"/>
                <a:cs typeface="Calibri" panose="020F0502020204030204" pitchFamily="34" charset="0"/>
              </a:rPr>
              <a:t> are associated with </a:t>
            </a:r>
            <a:r>
              <a:rPr lang="en-IN" b="1" dirty="0">
                <a:latin typeface="Calibri" panose="020F0502020204030204" pitchFamily="34" charset="0"/>
                <a:cs typeface="Calibri" panose="020F0502020204030204" pitchFamily="34" charset="0"/>
              </a:rPr>
              <a:t>Texas</a:t>
            </a:r>
            <a:r>
              <a:rPr lang="en-IN" dirty="0">
                <a:latin typeface="Calibri" panose="020F0502020204030204" pitchFamily="34" charset="0"/>
                <a:cs typeface="Calibri" panose="020F0502020204030204" pitchFamily="34" charset="0"/>
              </a:rPr>
              <a:t> in the dataset.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832EC4-1DFA-46A2-EE2E-741B1F482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8D479-8942-46E8-A226-A4E01F7A105C}" type="slidenum">
              <a:rPr lang="en-IN" smtClean="0"/>
              <a:t>6</a:t>
            </a:fld>
            <a:endParaRPr lang="en-IN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345062C-1E22-222D-F18D-C30102E817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66BA0-BF77-43AC-894A-20AD8220B887}" type="datetime1">
              <a:rPr lang="en-US" smtClean="0"/>
              <a:pPr/>
              <a:t>12/8/24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1F08DF8-1FEF-E263-0A50-3717F66BF1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3B88B1EB-7F6E-C37B-69CD-AB552B2C89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2203" y="191209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8BEF87F1-E38B-9DD1-A78D-A42F5374CC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54700" y="2247051"/>
            <a:ext cx="10388854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3075" name="Picture 14" descr="Output image">
            <a:extLst>
              <a:ext uri="{FF2B5EF4-FFF2-40B4-BE49-F238E27FC236}">
                <a16:creationId xmlns:a16="http://schemas.microsoft.com/office/drawing/2014/main" id="{75C8F0AC-AF52-CD9A-252F-D609889C03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4700" y="2247052"/>
            <a:ext cx="5727680" cy="3142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74BA78B-E1C8-01CE-307A-B3DC9198F918}"/>
              </a:ext>
            </a:extLst>
          </p:cNvPr>
          <p:cNvSpPr txBox="1"/>
          <p:nvPr/>
        </p:nvSpPr>
        <p:spPr>
          <a:xfrm>
            <a:off x="8718540" y="5793485"/>
            <a:ext cx="66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Fig.6</a:t>
            </a:r>
          </a:p>
        </p:txBody>
      </p:sp>
    </p:spTree>
    <p:extLst>
      <p:ext uri="{BB962C8B-B14F-4D97-AF65-F5344CB8AC3E}">
        <p14:creationId xmlns:p14="http://schemas.microsoft.com/office/powerpoint/2010/main" val="4242433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ED3F4E-3D97-9B3B-2712-012D2EC879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101" y="-132712"/>
            <a:ext cx="11417300" cy="1183566"/>
          </a:xfrm>
        </p:spPr>
        <p:txBody>
          <a:bodyPr>
            <a:normAutofit/>
          </a:bodyPr>
          <a:lstStyle/>
          <a:p>
            <a:r>
              <a:rPr lang="en-US" sz="2800" b="1" u="sng" dirty="0">
                <a:latin typeface="Calibri" panose="020F0502020204030204" pitchFamily="34" charset="0"/>
                <a:cs typeface="Calibri" panose="020F0502020204030204" pitchFamily="34" charset="0"/>
              </a:rPr>
              <a:t>Question 05: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Which states consistently have the highest counts, and what are the common disaster types there?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D14F41-7DD1-31D3-61BC-F455E7994D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8D479-8942-46E8-A226-A4E01F7A105C}" type="slidenum">
              <a:rPr lang="en-IN" smtClean="0"/>
              <a:t>7</a:t>
            </a:fld>
            <a:endParaRPr lang="en-IN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9D4A9FD9-8D09-F5C6-B861-2291934AFF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66BA0-BF77-43AC-894A-20AD8220B887}" type="datetime1">
              <a:rPr lang="en-US" smtClean="0"/>
              <a:pPr/>
              <a:t>12/8/24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4CFC5FD-DFFC-9B8D-F1E9-EF55222F97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8897EF42-AC7F-7A9B-C208-4A01E00F91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2101" y="155628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4097" name="Picture 13" descr="Output image">
            <a:extLst>
              <a:ext uri="{FF2B5EF4-FFF2-40B4-BE49-F238E27FC236}">
                <a16:creationId xmlns:a16="http://schemas.microsoft.com/office/drawing/2014/main" id="{C1CA0A1A-1C59-0736-B26C-A29168524C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301" y="1181841"/>
            <a:ext cx="5511800" cy="273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4">
            <a:extLst>
              <a:ext uri="{FF2B5EF4-FFF2-40B4-BE49-F238E27FC236}">
                <a16:creationId xmlns:a16="http://schemas.microsoft.com/office/drawing/2014/main" id="{1B90A490-69A6-719B-86D4-70B428CD63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9702" y="359119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4099" name="Picture 6" descr="Output image">
            <a:extLst>
              <a:ext uri="{FF2B5EF4-FFF2-40B4-BE49-F238E27FC236}">
                <a16:creationId xmlns:a16="http://schemas.microsoft.com/office/drawing/2014/main" id="{610C6249-7760-AB49-9FA3-9545441ABC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5702" y="938615"/>
            <a:ext cx="5206999" cy="3224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9BBFABC-24F6-89B7-72C1-8ED5977F023E}"/>
              </a:ext>
            </a:extLst>
          </p:cNvPr>
          <p:cNvSpPr txBox="1"/>
          <p:nvPr/>
        </p:nvSpPr>
        <p:spPr>
          <a:xfrm>
            <a:off x="292101" y="4110341"/>
            <a:ext cx="594360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>
                <a:latin typeface="Calibri" panose="020F0502020204030204" pitchFamily="34" charset="0"/>
                <a:cs typeface="Calibri" panose="020F0502020204030204" pitchFamily="34" charset="0"/>
              </a:rPr>
              <a:t>The stacked bar chart above illustrates the </a:t>
            </a:r>
            <a:r>
              <a:rPr lang="en-IN" sz="2000" b="1" dirty="0">
                <a:latin typeface="Calibri" panose="020F0502020204030204" pitchFamily="34" charset="0"/>
                <a:cs typeface="Calibri" panose="020F0502020204030204" pitchFamily="34" charset="0"/>
              </a:rPr>
              <a:t>five most disaster-affected states</a:t>
            </a:r>
            <a:r>
              <a:rPr lang="en-IN" sz="2000" dirty="0">
                <a:latin typeface="Calibri" panose="020F0502020204030204" pitchFamily="34" charset="0"/>
                <a:cs typeface="Calibri" panose="020F0502020204030204" pitchFamily="34" charset="0"/>
              </a:rPr>
              <a:t> with the highest number of recorded disaster events.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>
                <a:latin typeface="Calibri" panose="020F0502020204030204" pitchFamily="34" charset="0"/>
                <a:cs typeface="Calibri" panose="020F0502020204030204" pitchFamily="34" charset="0"/>
              </a:rPr>
              <a:t>As shown in </a:t>
            </a:r>
            <a:r>
              <a:rPr lang="en-IN" sz="2000" b="1" dirty="0">
                <a:latin typeface="Calibri" panose="020F0502020204030204" pitchFamily="34" charset="0"/>
                <a:cs typeface="Calibri" panose="020F0502020204030204" pitchFamily="34" charset="0"/>
              </a:rPr>
              <a:t>Fig. 7</a:t>
            </a:r>
            <a:r>
              <a:rPr lang="en-IN" sz="20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IN" sz="2000" b="1" dirty="0">
                <a:latin typeface="Calibri" panose="020F0502020204030204" pitchFamily="34" charset="0"/>
                <a:cs typeface="Calibri" panose="020F0502020204030204" pitchFamily="34" charset="0"/>
              </a:rPr>
              <a:t>Texas</a:t>
            </a:r>
            <a:r>
              <a:rPr lang="en-IN" sz="2000" dirty="0">
                <a:latin typeface="Calibri" panose="020F0502020204030204" pitchFamily="34" charset="0"/>
                <a:cs typeface="Calibri" panose="020F0502020204030204" pitchFamily="34" charset="0"/>
              </a:rPr>
              <a:t> stands out as the state with the greatest number of disaster occurrences. It is also the most disaster-prone state, with an </a:t>
            </a:r>
            <a:r>
              <a:rPr lang="en-IN" sz="2000" b="1" dirty="0">
                <a:latin typeface="Calibri" panose="020F0502020204030204" pitchFamily="34" charset="0"/>
                <a:cs typeface="Calibri" panose="020F0502020204030204" pitchFamily="34" charset="0"/>
              </a:rPr>
              <a:t>average of over 5,000 disaster events</a:t>
            </a:r>
            <a:r>
              <a:rPr lang="en-IN" sz="2000" dirty="0">
                <a:latin typeface="Calibri" panose="020F0502020204030204" pitchFamily="34" charset="0"/>
                <a:cs typeface="Calibri" panose="020F0502020204030204" pitchFamily="34" charset="0"/>
              </a:rPr>
              <a:t> recorded over the past seven decades</a:t>
            </a:r>
            <a:r>
              <a:rPr lang="en-IN" sz="22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8910257-4D9F-64DA-C651-8DDFDE70A89E}"/>
              </a:ext>
            </a:extLst>
          </p:cNvPr>
          <p:cNvSpPr txBox="1"/>
          <p:nvPr/>
        </p:nvSpPr>
        <p:spPr>
          <a:xfrm>
            <a:off x="6388101" y="4382631"/>
            <a:ext cx="544829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>
                <a:latin typeface="Calibri" panose="020F0502020204030204" pitchFamily="34" charset="0"/>
                <a:cs typeface="Calibri" panose="020F0502020204030204" pitchFamily="34" charset="0"/>
              </a:rPr>
              <a:t>The theory presented is further validated by the heatmap shown in </a:t>
            </a:r>
            <a:r>
              <a:rPr lang="en-IN" sz="2000" b="1" dirty="0">
                <a:latin typeface="Calibri" panose="020F0502020204030204" pitchFamily="34" charset="0"/>
                <a:cs typeface="Calibri" panose="020F0502020204030204" pitchFamily="34" charset="0"/>
              </a:rPr>
              <a:t>Fig. 8</a:t>
            </a:r>
            <a:r>
              <a:rPr lang="en-IN" sz="2000" dirty="0">
                <a:latin typeface="Calibri" panose="020F0502020204030204" pitchFamily="34" charset="0"/>
                <a:cs typeface="Calibri" panose="020F0502020204030204" pitchFamily="34" charset="0"/>
              </a:rPr>
              <a:t>, which indicates that on average, </a:t>
            </a:r>
            <a:r>
              <a:rPr lang="en-IN" sz="2000" b="1" dirty="0">
                <a:latin typeface="Calibri" panose="020F0502020204030204" pitchFamily="34" charset="0"/>
                <a:cs typeface="Calibri" panose="020F0502020204030204" pitchFamily="34" charset="0"/>
              </a:rPr>
              <a:t>Texas</a:t>
            </a:r>
            <a:r>
              <a:rPr lang="en-IN" sz="2000" dirty="0">
                <a:latin typeface="Calibri" panose="020F0502020204030204" pitchFamily="34" charset="0"/>
                <a:cs typeface="Calibri" panose="020F0502020204030204" pitchFamily="34" charset="0"/>
              </a:rPr>
              <a:t> experiences </a:t>
            </a:r>
            <a:r>
              <a:rPr lang="en-IN" sz="2000" b="1" dirty="0">
                <a:latin typeface="Calibri" panose="020F0502020204030204" pitchFamily="34" charset="0"/>
                <a:cs typeface="Calibri" panose="020F0502020204030204" pitchFamily="34" charset="0"/>
              </a:rPr>
              <a:t>1,303 hurricane-related disasters</a:t>
            </a:r>
            <a:r>
              <a:rPr lang="en-IN" sz="2000" dirty="0">
                <a:latin typeface="Calibri" panose="020F0502020204030204" pitchFamily="34" charset="0"/>
                <a:cs typeface="Calibri" panose="020F0502020204030204" pitchFamily="34" charset="0"/>
              </a:rPr>
              <a:t>, followed closely by </a:t>
            </a:r>
            <a:r>
              <a:rPr lang="en-IN" sz="2000" b="1" dirty="0">
                <a:latin typeface="Calibri" panose="020F0502020204030204" pitchFamily="34" charset="0"/>
                <a:cs typeface="Calibri" panose="020F0502020204030204" pitchFamily="34" charset="0"/>
              </a:rPr>
              <a:t>1,225 fire-related disasters</a:t>
            </a:r>
            <a:r>
              <a:rPr lang="en-IN" sz="2000" dirty="0">
                <a:latin typeface="Calibri" panose="020F0502020204030204" pitchFamily="34" charset="0"/>
                <a:cs typeface="Calibri" panose="020F0502020204030204" pitchFamily="34" charset="0"/>
              </a:rPr>
              <a:t>. This heatmap visually supports the data by highlighting the frequency of these disasters in Texas.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011061E-44B1-6BD6-306D-2A60B9A61D07}"/>
              </a:ext>
            </a:extLst>
          </p:cNvPr>
          <p:cNvSpPr txBox="1"/>
          <p:nvPr/>
        </p:nvSpPr>
        <p:spPr>
          <a:xfrm>
            <a:off x="2527300" y="3835798"/>
            <a:ext cx="66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Fig.7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0736715-B0B0-FF4A-4E2D-BC3864BC0FFF}"/>
              </a:ext>
            </a:extLst>
          </p:cNvPr>
          <p:cNvSpPr txBox="1"/>
          <p:nvPr/>
        </p:nvSpPr>
        <p:spPr>
          <a:xfrm>
            <a:off x="8623304" y="4075341"/>
            <a:ext cx="66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Fig.8</a:t>
            </a:r>
          </a:p>
        </p:txBody>
      </p:sp>
    </p:spTree>
    <p:extLst>
      <p:ext uri="{BB962C8B-B14F-4D97-AF65-F5344CB8AC3E}">
        <p14:creationId xmlns:p14="http://schemas.microsoft.com/office/powerpoint/2010/main" val="1861933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5FEB6-EAE9-0B86-C3E0-73DE5B3A53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952" y="-225140"/>
            <a:ext cx="11311698" cy="1183566"/>
          </a:xfrm>
        </p:spPr>
        <p:txBody>
          <a:bodyPr>
            <a:normAutofit/>
          </a:bodyPr>
          <a:lstStyle/>
          <a:p>
            <a:r>
              <a:rPr lang="en-US" sz="2800" b="1" u="sng" dirty="0">
                <a:latin typeface="Calibri" panose="020F0502020204030204" pitchFamily="34" charset="0"/>
                <a:cs typeface="Calibri" panose="020F0502020204030204" pitchFamily="34" charset="0"/>
              </a:rPr>
              <a:t>Question 06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Are certain Declaration types associated with quicker disaster closeouts?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2ED35-4DDA-129D-7203-3C0AAA7845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556281"/>
            <a:ext cx="5372100" cy="4620682"/>
          </a:xfrm>
        </p:spPr>
        <p:txBody>
          <a:bodyPr>
            <a:normAutofit lnSpcReduction="10000"/>
          </a:bodyPr>
          <a:lstStyle/>
          <a:p>
            <a:r>
              <a:rPr lang="en-IN" dirty="0">
                <a:latin typeface="Calibri" panose="020F0502020204030204" pitchFamily="34" charset="0"/>
                <a:cs typeface="Calibri" panose="020F0502020204030204" pitchFamily="34" charset="0"/>
              </a:rPr>
              <a:t>Disasters typically occur over a span of hours to days, as illustrated in </a:t>
            </a:r>
            <a:r>
              <a:rPr lang="en-IN" b="1" dirty="0">
                <a:latin typeface="Calibri" panose="020F0502020204030204" pitchFamily="34" charset="0"/>
                <a:cs typeface="Calibri" panose="020F0502020204030204" pitchFamily="34" charset="0"/>
              </a:rPr>
              <a:t>Fig. 9</a:t>
            </a:r>
            <a:r>
              <a:rPr lang="en-IN" dirty="0">
                <a:latin typeface="Calibri" panose="020F0502020204030204" pitchFamily="34" charset="0"/>
                <a:cs typeface="Calibri" panose="020F0502020204030204" pitchFamily="34" charset="0"/>
              </a:rPr>
              <a:t>, where I have recorded the closeout times for various disasters that occurred over the last seven decades. From the figure, it is evident that </a:t>
            </a:r>
            <a:r>
              <a:rPr lang="en-IN" b="1" dirty="0">
                <a:latin typeface="Calibri" panose="020F0502020204030204" pitchFamily="34" charset="0"/>
                <a:cs typeface="Calibri" panose="020F0502020204030204" pitchFamily="34" charset="0"/>
              </a:rPr>
              <a:t>Biological disasters</a:t>
            </a:r>
            <a:r>
              <a:rPr lang="en-IN" dirty="0">
                <a:latin typeface="Calibri" panose="020F0502020204030204" pitchFamily="34" charset="0"/>
                <a:cs typeface="Calibri" panose="020F0502020204030204" pitchFamily="34" charset="0"/>
              </a:rPr>
              <a:t> have the shortest closeout times, averaging approximately </a:t>
            </a:r>
            <a:r>
              <a:rPr lang="en-IN" b="1" dirty="0">
                <a:latin typeface="Calibri" panose="020F0502020204030204" pitchFamily="34" charset="0"/>
                <a:cs typeface="Calibri" panose="020F0502020204030204" pitchFamily="34" charset="0"/>
              </a:rPr>
              <a:t>250-300 minutes</a:t>
            </a:r>
            <a:r>
              <a:rPr lang="en-IN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r>
              <a:rPr lang="en-IN" dirty="0">
                <a:latin typeface="Calibri" panose="020F0502020204030204" pitchFamily="34" charset="0"/>
                <a:cs typeface="Calibri" panose="020F0502020204030204" pitchFamily="34" charset="0"/>
              </a:rPr>
              <a:t>In contrast, </a:t>
            </a:r>
            <a:r>
              <a:rPr lang="en-IN" b="1" dirty="0">
                <a:latin typeface="Calibri" panose="020F0502020204030204" pitchFamily="34" charset="0"/>
                <a:cs typeface="Calibri" panose="020F0502020204030204" pitchFamily="34" charset="0"/>
              </a:rPr>
              <a:t>Volcanic Eruptions</a:t>
            </a:r>
            <a:r>
              <a:rPr lang="en-IN" dirty="0">
                <a:latin typeface="Calibri" panose="020F0502020204030204" pitchFamily="34" charset="0"/>
                <a:cs typeface="Calibri" panose="020F0502020204030204" pitchFamily="34" charset="0"/>
              </a:rPr>
              <a:t> exhibit significantly longer closeout times, exceeding </a:t>
            </a:r>
            <a:r>
              <a:rPr lang="en-IN" b="1" dirty="0">
                <a:latin typeface="Calibri" panose="020F0502020204030204" pitchFamily="34" charset="0"/>
                <a:cs typeface="Calibri" panose="020F0502020204030204" pitchFamily="34" charset="0"/>
              </a:rPr>
              <a:t>5,000 minutes</a:t>
            </a:r>
            <a:r>
              <a:rPr lang="en-IN" dirty="0">
                <a:latin typeface="Calibri" panose="020F0502020204030204" pitchFamily="34" charset="0"/>
                <a:cs typeface="Calibri" panose="020F0502020204030204" pitchFamily="34" charset="0"/>
              </a:rPr>
              <a:t>. This suggests that volcanic eruptions have prolonged impacts on both the environment and human populations, requiring extended recovery periods.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E9684B-4842-689C-4BFA-BA6543435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8D479-8942-46E8-A226-A4E01F7A105C}" type="slidenum">
              <a:rPr lang="en-IN" smtClean="0"/>
              <a:t>8</a:t>
            </a:fld>
            <a:endParaRPr lang="en-IN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70F8A08-0503-96C6-3096-B4ACD17533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66BA0-BF77-43AC-894A-20AD8220B887}" type="datetime1">
              <a:rPr lang="en-US" smtClean="0"/>
              <a:pPr/>
              <a:t>12/8/24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813EF017-5E0D-BCEC-7C80-5DCC5BB5A3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3ACA5454-039E-3F2C-9284-5D25E0B7CC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5121" name="Picture 12" descr="Output image">
            <a:extLst>
              <a:ext uri="{FF2B5EF4-FFF2-40B4-BE49-F238E27FC236}">
                <a16:creationId xmlns:a16="http://schemas.microsoft.com/office/drawing/2014/main" id="{3AB6F846-3DCB-4BA1-40A8-C7B8CB2EFE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101" y="2006607"/>
            <a:ext cx="5727700" cy="3163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CA78CA4-7EED-568D-2BF3-DAC75F2237D6}"/>
              </a:ext>
            </a:extLst>
          </p:cNvPr>
          <p:cNvSpPr txBox="1"/>
          <p:nvPr/>
        </p:nvSpPr>
        <p:spPr>
          <a:xfrm>
            <a:off x="2825751" y="5530242"/>
            <a:ext cx="66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Fig.9</a:t>
            </a:r>
          </a:p>
        </p:txBody>
      </p:sp>
    </p:spTree>
    <p:extLst>
      <p:ext uri="{BB962C8B-B14F-4D97-AF65-F5344CB8AC3E}">
        <p14:creationId xmlns:p14="http://schemas.microsoft.com/office/powerpoint/2010/main" val="873043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38B2DC-6570-EE82-D554-B27FECF763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403" y="-178693"/>
            <a:ext cx="11268696" cy="1183566"/>
          </a:xfrm>
        </p:spPr>
        <p:txBody>
          <a:bodyPr>
            <a:normAutofit/>
          </a:bodyPr>
          <a:lstStyle/>
          <a:p>
            <a:r>
              <a:rPr lang="en-US" sz="2800" b="1" u="sng" dirty="0">
                <a:latin typeface="Calibri" panose="020F0502020204030204" pitchFamily="34" charset="0"/>
                <a:cs typeface="Calibri" panose="020F0502020204030204" pitchFamily="34" charset="0"/>
              </a:rPr>
              <a:t>Question 07: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How are disaster occurrences distributed geographically based on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Fips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codes?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4C6F71-7C07-1EDF-B63D-043810D2CE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8800" y="4847244"/>
            <a:ext cx="11163299" cy="1698111"/>
          </a:xfrm>
        </p:spPr>
        <p:txBody>
          <a:bodyPr>
            <a:normAutofit/>
          </a:bodyPr>
          <a:lstStyle/>
          <a:p>
            <a:r>
              <a:rPr lang="en-IN" dirty="0">
                <a:latin typeface="Calibri" panose="020F0502020204030204" pitchFamily="34" charset="0"/>
                <a:cs typeface="Calibri" panose="020F0502020204030204" pitchFamily="34" charset="0"/>
              </a:rPr>
              <a:t>Based on the earlier analysis, it is evident that </a:t>
            </a:r>
            <a:r>
              <a:rPr lang="en-IN" b="1" dirty="0">
                <a:latin typeface="Calibri" panose="020F0502020204030204" pitchFamily="34" charset="0"/>
                <a:cs typeface="Calibri" panose="020F0502020204030204" pitchFamily="34" charset="0"/>
              </a:rPr>
              <a:t>Texas</a:t>
            </a:r>
            <a:r>
              <a:rPr lang="en-IN" dirty="0">
                <a:latin typeface="Calibri" panose="020F0502020204030204" pitchFamily="34" charset="0"/>
                <a:cs typeface="Calibri" panose="020F0502020204030204" pitchFamily="34" charset="0"/>
              </a:rPr>
              <a:t> is the most disaster-affected state among all others. This conclusion is further supported by the FIPS code analysis presented in </a:t>
            </a:r>
            <a:r>
              <a:rPr lang="en-IN" b="1" dirty="0">
                <a:latin typeface="Calibri" panose="020F0502020204030204" pitchFamily="34" charset="0"/>
                <a:cs typeface="Calibri" panose="020F0502020204030204" pitchFamily="34" charset="0"/>
              </a:rPr>
              <a:t>Fig. 11</a:t>
            </a:r>
            <a:r>
              <a:rPr lang="en-IN" dirty="0">
                <a:latin typeface="Calibri" panose="020F0502020204030204" pitchFamily="34" charset="0"/>
                <a:cs typeface="Calibri" panose="020F0502020204030204" pitchFamily="34" charset="0"/>
              </a:rPr>
              <a:t>, which shows that on average</a:t>
            </a:r>
            <a:r>
              <a:rPr lang="en-IN">
                <a:latin typeface="Calibri" panose="020F0502020204030204" pitchFamily="34" charset="0"/>
                <a:cs typeface="Calibri" panose="020F0502020204030204" pitchFamily="34" charset="0"/>
              </a:rPr>
              <a:t>, more than </a:t>
            </a:r>
            <a:r>
              <a:rPr lang="en-IN" b="1">
                <a:latin typeface="Calibri" panose="020F0502020204030204" pitchFamily="34" charset="0"/>
                <a:cs typeface="Calibri" panose="020F0502020204030204" pitchFamily="34" charset="0"/>
              </a:rPr>
              <a:t>100 </a:t>
            </a:r>
            <a:r>
              <a:rPr lang="en-IN" b="1" dirty="0">
                <a:latin typeface="Calibri" panose="020F0502020204030204" pitchFamily="34" charset="0"/>
                <a:cs typeface="Calibri" panose="020F0502020204030204" pitchFamily="34" charset="0"/>
              </a:rPr>
              <a:t>disasters</a:t>
            </a:r>
            <a:r>
              <a:rPr lang="en-IN" dirty="0">
                <a:latin typeface="Calibri" panose="020F0502020204030204" pitchFamily="34" charset="0"/>
                <a:cs typeface="Calibri" panose="020F0502020204030204" pitchFamily="34" charset="0"/>
              </a:rPr>
              <a:t> occurred in Texas alone. Additionally, </a:t>
            </a:r>
            <a:r>
              <a:rPr lang="en-IN" b="1" dirty="0">
                <a:latin typeface="Calibri" panose="020F0502020204030204" pitchFamily="34" charset="0"/>
                <a:cs typeface="Calibri" panose="020F0502020204030204" pitchFamily="34" charset="0"/>
              </a:rPr>
              <a:t>Fig. 10</a:t>
            </a:r>
            <a:r>
              <a:rPr lang="en-IN" dirty="0">
                <a:latin typeface="Calibri" panose="020F0502020204030204" pitchFamily="34" charset="0"/>
                <a:cs typeface="Calibri" panose="020F0502020204030204" pitchFamily="34" charset="0"/>
              </a:rPr>
              <a:t> illustrates that </a:t>
            </a:r>
            <a:r>
              <a:rPr lang="en-IN" b="1" dirty="0">
                <a:latin typeface="Calibri" panose="020F0502020204030204" pitchFamily="34" charset="0"/>
                <a:cs typeface="Calibri" panose="020F0502020204030204" pitchFamily="34" charset="0"/>
              </a:rPr>
              <a:t>19.4%</a:t>
            </a:r>
            <a:r>
              <a:rPr lang="en-IN" dirty="0">
                <a:latin typeface="Calibri" panose="020F0502020204030204" pitchFamily="34" charset="0"/>
                <a:cs typeface="Calibri" panose="020F0502020204030204" pitchFamily="34" charset="0"/>
              </a:rPr>
              <a:t> of all disasters recorded in the dataset took place in Texas, reinforcing its prominence in disaster occurrences.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CED0CB-E067-A901-F0D3-E8ECFFBB16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8D479-8942-46E8-A226-A4E01F7A105C}" type="slidenum">
              <a:rPr lang="en-IN" smtClean="0"/>
              <a:t>9</a:t>
            </a:fld>
            <a:endParaRPr lang="en-IN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E73EAEF2-8A7C-60EC-8001-C3DE122D1E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66BA0-BF77-43AC-894A-20AD8220B887}" type="datetime1">
              <a:rPr lang="en-US" smtClean="0"/>
              <a:pPr/>
              <a:t>12/8/24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34FEA7-76DB-F316-4FD7-6C9C43088B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9AFB7E89-CEF0-D72D-1598-2094E11512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03899" y="1459653"/>
            <a:ext cx="12894865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6145" name="Picture 5" descr="Output image">
            <a:extLst>
              <a:ext uri="{FF2B5EF4-FFF2-40B4-BE49-F238E27FC236}">
                <a16:creationId xmlns:a16="http://schemas.microsoft.com/office/drawing/2014/main" id="{DECE6978-6597-DAF1-85D4-4B183C15D1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7378" y="1145023"/>
            <a:ext cx="5934698" cy="3215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4">
            <a:extLst>
              <a:ext uri="{FF2B5EF4-FFF2-40B4-BE49-F238E27FC236}">
                <a16:creationId xmlns:a16="http://schemas.microsoft.com/office/drawing/2014/main" id="{D347338B-B6F4-1EA2-DEFA-F71A88AD84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5326" y="901699"/>
            <a:ext cx="9302147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6147" name="Picture 6" descr="Output image">
            <a:extLst>
              <a:ext uri="{FF2B5EF4-FFF2-40B4-BE49-F238E27FC236}">
                <a16:creationId xmlns:a16="http://schemas.microsoft.com/office/drawing/2014/main" id="{1756D01B-A65E-0A66-EE28-BC55A5D71E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3918" y="1145023"/>
            <a:ext cx="3718962" cy="3191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D7B2C7A-5D79-30F0-B34A-C78D773A54F7}"/>
              </a:ext>
            </a:extLst>
          </p:cNvPr>
          <p:cNvSpPr txBox="1"/>
          <p:nvPr/>
        </p:nvSpPr>
        <p:spPr>
          <a:xfrm>
            <a:off x="2278212" y="4304008"/>
            <a:ext cx="795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Fig.10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75F90D-426C-834E-E800-5B77F98E2770}"/>
              </a:ext>
            </a:extLst>
          </p:cNvPr>
          <p:cNvSpPr txBox="1"/>
          <p:nvPr/>
        </p:nvSpPr>
        <p:spPr>
          <a:xfrm>
            <a:off x="8614727" y="4420656"/>
            <a:ext cx="1007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Fig.11</a:t>
            </a:r>
          </a:p>
        </p:txBody>
      </p:sp>
    </p:spTree>
    <p:extLst>
      <p:ext uri="{BB962C8B-B14F-4D97-AF65-F5344CB8AC3E}">
        <p14:creationId xmlns:p14="http://schemas.microsoft.com/office/powerpoint/2010/main" val="1955642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Ecology 16x9">
  <a:themeElements>
    <a:clrScheme name="Ecology">
      <a:dk1>
        <a:srgbClr val="4D3E2F"/>
      </a:dk1>
      <a:lt1>
        <a:sysClr val="window" lastClr="FFFFFF"/>
      </a:lt1>
      <a:dk2>
        <a:srgbClr val="000000"/>
      </a:dk2>
      <a:lt2>
        <a:srgbClr val="DDDDDD"/>
      </a:lt2>
      <a:accent1>
        <a:srgbClr val="8BAA00"/>
      </a:accent1>
      <a:accent2>
        <a:srgbClr val="2A6CB2"/>
      </a:accent2>
      <a:accent3>
        <a:srgbClr val="795837"/>
      </a:accent3>
      <a:accent4>
        <a:srgbClr val="D18316"/>
      </a:accent4>
      <a:accent5>
        <a:srgbClr val="79B4F0"/>
      </a:accent5>
      <a:accent6>
        <a:srgbClr val="CDC80F"/>
      </a:accent6>
      <a:hlink>
        <a:srgbClr val="2A6CB2"/>
      </a:hlink>
      <a:folHlink>
        <a:srgbClr val="808080"/>
      </a:folHlink>
    </a:clrScheme>
    <a:fontScheme name="Corbel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ature ecology education photo presentation.potx" id="{C2041BFC-79DD-469A-9C9C-CE3A45FF64F3}" vid="{F6D325B2-35D9-40C5-B4CD-C0A8483D5659}"/>
    </a:ext>
  </a:extLst>
</a:theme>
</file>

<file path=ppt/theme/theme2.xml><?xml version="1.0" encoding="utf-8"?>
<a:theme xmlns:a="http://schemas.openxmlformats.org/drawingml/2006/main" name="Office Theme">
  <a:themeElements>
    <a:clrScheme name="Ecology">
      <a:dk1>
        <a:srgbClr val="4D3E2F"/>
      </a:dk1>
      <a:lt1>
        <a:sysClr val="window" lastClr="FFFFFF"/>
      </a:lt1>
      <a:dk2>
        <a:srgbClr val="000000"/>
      </a:dk2>
      <a:lt2>
        <a:srgbClr val="DDDDDD"/>
      </a:lt2>
      <a:accent1>
        <a:srgbClr val="8BAA00"/>
      </a:accent1>
      <a:accent2>
        <a:srgbClr val="2A6CB2"/>
      </a:accent2>
      <a:accent3>
        <a:srgbClr val="795837"/>
      </a:accent3>
      <a:accent4>
        <a:srgbClr val="D18316"/>
      </a:accent4>
      <a:accent5>
        <a:srgbClr val="79B4F0"/>
      </a:accent5>
      <a:accent6>
        <a:srgbClr val="CDC80F"/>
      </a:accent6>
      <a:hlink>
        <a:srgbClr val="2A6CB2"/>
      </a:hlink>
      <a:folHlink>
        <a:srgbClr val="808080"/>
      </a:folHlink>
    </a:clrScheme>
    <a:fontScheme name="Corbel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Ecology">
      <a:dk1>
        <a:srgbClr val="4D3E2F"/>
      </a:dk1>
      <a:lt1>
        <a:sysClr val="window" lastClr="FFFFFF"/>
      </a:lt1>
      <a:dk2>
        <a:srgbClr val="000000"/>
      </a:dk2>
      <a:lt2>
        <a:srgbClr val="DDDDDD"/>
      </a:lt2>
      <a:accent1>
        <a:srgbClr val="8BAA00"/>
      </a:accent1>
      <a:accent2>
        <a:srgbClr val="2A6CB2"/>
      </a:accent2>
      <a:accent3>
        <a:srgbClr val="795837"/>
      </a:accent3>
      <a:accent4>
        <a:srgbClr val="D18316"/>
      </a:accent4>
      <a:accent5>
        <a:srgbClr val="79B4F0"/>
      </a:accent5>
      <a:accent6>
        <a:srgbClr val="CDC80F"/>
      </a:accent6>
      <a:hlink>
        <a:srgbClr val="2A6CB2"/>
      </a:hlink>
      <a:folHlink>
        <a:srgbClr val="808080"/>
      </a:folHlink>
    </a:clrScheme>
    <a:fontScheme name="Corbel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Ecology 16x9</Template>
  <TotalTime>140</TotalTime>
  <Words>1063</Words>
  <Application>Microsoft Macintosh PowerPoint</Application>
  <PresentationFormat>Widescreen</PresentationFormat>
  <Paragraphs>70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Corbel</vt:lpstr>
      <vt:lpstr>Ecology 16x9</vt:lpstr>
      <vt:lpstr>US National Disaster</vt:lpstr>
      <vt:lpstr>Introduction </vt:lpstr>
      <vt:lpstr>Question 01: Which designated areas are most prone to disasters, and what types of disasters are most common there?</vt:lpstr>
      <vt:lpstr>Question 02: Which Disaster_Type categories are most likely to receive FEMA declarations faster?</vt:lpstr>
      <vt:lpstr>Question 03: What are the emerging hotspots for disasters, based on recent spikes in in previously less-affected areas?</vt:lpstr>
      <vt:lpstr>Question 04: Is there a correlation between Place_code and the frequency or severity of disaster events?</vt:lpstr>
      <vt:lpstr>Question 05:Which states consistently have the highest counts, and what are the common disaster types there? </vt:lpstr>
      <vt:lpstr>Question 06: Are certain Declaration types associated with quicker disaster closeouts?</vt:lpstr>
      <vt:lpstr>Question 07:How are disaster occurrences distributed geographically based on Fips codes?</vt:lpstr>
      <vt:lpstr>Question 08: Using historical data, can the Incident_Begin_date and Geo_Id predict the likelihood of a specific Disaster_Type in a region?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Varun Prasanna Rao</dc:creator>
  <cp:lastModifiedBy>Varun Prasanna Rao</cp:lastModifiedBy>
  <cp:revision>2</cp:revision>
  <dcterms:created xsi:type="dcterms:W3CDTF">2024-12-08T21:31:02Z</dcterms:created>
  <dcterms:modified xsi:type="dcterms:W3CDTF">2024-12-09T04:30:10Z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</Properties>
</file>